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02" autoAdjust="0"/>
    <p:restoredTop sz="94660"/>
  </p:normalViewPr>
  <p:slideViewPr>
    <p:cSldViewPr snapToGrid="0">
      <p:cViewPr>
        <p:scale>
          <a:sx n="27" d="100"/>
          <a:sy n="27" d="100"/>
        </p:scale>
        <p:origin x="1792"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9D2D734-8D15-45B6-9620-A667FB54439D}" type="datetimeFigureOut">
              <a:rPr lang="en-US" smtClean="0"/>
              <a:t>4/2/24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DD23C-8129-436E-BA5B-BA6486A159EA}" type="slidenum">
              <a:rPr lang="en-US" smtClean="0"/>
              <a:t>‹#›</a:t>
            </a:fld>
            <a:endParaRPr lang="en-US"/>
          </a:p>
        </p:txBody>
      </p:sp>
    </p:spTree>
    <p:extLst>
      <p:ext uri="{BB962C8B-B14F-4D97-AF65-F5344CB8AC3E}">
        <p14:creationId xmlns:p14="http://schemas.microsoft.com/office/powerpoint/2010/main" val="1777588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D2D734-8D15-45B6-9620-A667FB54439D}" type="datetimeFigureOut">
              <a:rPr lang="en-US" smtClean="0"/>
              <a:t>4/2/24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DD23C-8129-436E-BA5B-BA6486A159EA}" type="slidenum">
              <a:rPr lang="en-US" smtClean="0"/>
              <a:t>‹#›</a:t>
            </a:fld>
            <a:endParaRPr lang="en-US"/>
          </a:p>
        </p:txBody>
      </p:sp>
    </p:spTree>
    <p:extLst>
      <p:ext uri="{BB962C8B-B14F-4D97-AF65-F5344CB8AC3E}">
        <p14:creationId xmlns:p14="http://schemas.microsoft.com/office/powerpoint/2010/main" val="4228012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D2D734-8D15-45B6-9620-A667FB54439D}" type="datetimeFigureOut">
              <a:rPr lang="en-US" smtClean="0"/>
              <a:t>4/2/24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DD23C-8129-436E-BA5B-BA6486A159EA}" type="slidenum">
              <a:rPr lang="en-US" smtClean="0"/>
              <a:t>‹#›</a:t>
            </a:fld>
            <a:endParaRPr lang="en-US"/>
          </a:p>
        </p:txBody>
      </p:sp>
    </p:spTree>
    <p:extLst>
      <p:ext uri="{BB962C8B-B14F-4D97-AF65-F5344CB8AC3E}">
        <p14:creationId xmlns:p14="http://schemas.microsoft.com/office/powerpoint/2010/main" val="4199844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D2D734-8D15-45B6-9620-A667FB54439D}" type="datetimeFigureOut">
              <a:rPr lang="en-US" smtClean="0"/>
              <a:t>4/2/24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DD23C-8129-436E-BA5B-BA6486A159EA}" type="slidenum">
              <a:rPr lang="en-US" smtClean="0"/>
              <a:t>‹#›</a:t>
            </a:fld>
            <a:endParaRPr lang="en-US"/>
          </a:p>
        </p:txBody>
      </p:sp>
    </p:spTree>
    <p:extLst>
      <p:ext uri="{BB962C8B-B14F-4D97-AF65-F5344CB8AC3E}">
        <p14:creationId xmlns:p14="http://schemas.microsoft.com/office/powerpoint/2010/main" val="2999382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tint val="82000"/>
                  </a:schemeClr>
                </a:solidFill>
              </a:defRPr>
            </a:lvl1pPr>
            <a:lvl2pPr marL="2194560" indent="0">
              <a:buNone/>
              <a:defRPr sz="9600">
                <a:solidFill>
                  <a:schemeClr val="tx1">
                    <a:tint val="82000"/>
                  </a:schemeClr>
                </a:solidFill>
              </a:defRPr>
            </a:lvl2pPr>
            <a:lvl3pPr marL="4389120" indent="0">
              <a:buNone/>
              <a:defRPr sz="8640">
                <a:solidFill>
                  <a:schemeClr val="tx1">
                    <a:tint val="82000"/>
                  </a:schemeClr>
                </a:solidFill>
              </a:defRPr>
            </a:lvl3pPr>
            <a:lvl4pPr marL="6583680" indent="0">
              <a:buNone/>
              <a:defRPr sz="7680">
                <a:solidFill>
                  <a:schemeClr val="tx1">
                    <a:tint val="82000"/>
                  </a:schemeClr>
                </a:solidFill>
              </a:defRPr>
            </a:lvl4pPr>
            <a:lvl5pPr marL="8778240" indent="0">
              <a:buNone/>
              <a:defRPr sz="7680">
                <a:solidFill>
                  <a:schemeClr val="tx1">
                    <a:tint val="82000"/>
                  </a:schemeClr>
                </a:solidFill>
              </a:defRPr>
            </a:lvl5pPr>
            <a:lvl6pPr marL="10972800" indent="0">
              <a:buNone/>
              <a:defRPr sz="7680">
                <a:solidFill>
                  <a:schemeClr val="tx1">
                    <a:tint val="82000"/>
                  </a:schemeClr>
                </a:solidFill>
              </a:defRPr>
            </a:lvl6pPr>
            <a:lvl7pPr marL="13167360" indent="0">
              <a:buNone/>
              <a:defRPr sz="7680">
                <a:solidFill>
                  <a:schemeClr val="tx1">
                    <a:tint val="82000"/>
                  </a:schemeClr>
                </a:solidFill>
              </a:defRPr>
            </a:lvl7pPr>
            <a:lvl8pPr marL="15361920" indent="0">
              <a:buNone/>
              <a:defRPr sz="7680">
                <a:solidFill>
                  <a:schemeClr val="tx1">
                    <a:tint val="82000"/>
                  </a:schemeClr>
                </a:solidFill>
              </a:defRPr>
            </a:lvl8pPr>
            <a:lvl9pPr marL="17556480" indent="0">
              <a:buNone/>
              <a:defRPr sz="768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D2D734-8D15-45B6-9620-A667FB54439D}" type="datetimeFigureOut">
              <a:rPr lang="en-US" smtClean="0"/>
              <a:t>4/2/24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DD23C-8129-436E-BA5B-BA6486A159EA}" type="slidenum">
              <a:rPr lang="en-US" smtClean="0"/>
              <a:t>‹#›</a:t>
            </a:fld>
            <a:endParaRPr lang="en-US"/>
          </a:p>
        </p:txBody>
      </p:sp>
    </p:spTree>
    <p:extLst>
      <p:ext uri="{BB962C8B-B14F-4D97-AF65-F5344CB8AC3E}">
        <p14:creationId xmlns:p14="http://schemas.microsoft.com/office/powerpoint/2010/main" val="1740705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9D2D734-8D15-45B6-9620-A667FB54439D}" type="datetimeFigureOut">
              <a:rPr lang="en-US" smtClean="0"/>
              <a:t>4/2/24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BDD23C-8129-436E-BA5B-BA6486A159EA}" type="slidenum">
              <a:rPr lang="en-US" smtClean="0"/>
              <a:t>‹#›</a:t>
            </a:fld>
            <a:endParaRPr lang="en-US"/>
          </a:p>
        </p:txBody>
      </p:sp>
    </p:spTree>
    <p:extLst>
      <p:ext uri="{BB962C8B-B14F-4D97-AF65-F5344CB8AC3E}">
        <p14:creationId xmlns:p14="http://schemas.microsoft.com/office/powerpoint/2010/main" val="2448474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9D2D734-8D15-45B6-9620-A667FB54439D}" type="datetimeFigureOut">
              <a:rPr lang="en-US" smtClean="0"/>
              <a:t>4/2/24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BDD23C-8129-436E-BA5B-BA6486A159EA}" type="slidenum">
              <a:rPr lang="en-US" smtClean="0"/>
              <a:t>‹#›</a:t>
            </a:fld>
            <a:endParaRPr lang="en-US"/>
          </a:p>
        </p:txBody>
      </p:sp>
    </p:spTree>
    <p:extLst>
      <p:ext uri="{BB962C8B-B14F-4D97-AF65-F5344CB8AC3E}">
        <p14:creationId xmlns:p14="http://schemas.microsoft.com/office/powerpoint/2010/main" val="3541304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D2D734-8D15-45B6-9620-A667FB54439D}" type="datetimeFigureOut">
              <a:rPr lang="en-US" smtClean="0"/>
              <a:t>4/2/24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BDD23C-8129-436E-BA5B-BA6486A159EA}" type="slidenum">
              <a:rPr lang="en-US" smtClean="0"/>
              <a:t>‹#›</a:t>
            </a:fld>
            <a:endParaRPr lang="en-US"/>
          </a:p>
        </p:txBody>
      </p:sp>
    </p:spTree>
    <p:extLst>
      <p:ext uri="{BB962C8B-B14F-4D97-AF65-F5344CB8AC3E}">
        <p14:creationId xmlns:p14="http://schemas.microsoft.com/office/powerpoint/2010/main" val="3990767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D2D734-8D15-45B6-9620-A667FB54439D}" type="datetimeFigureOut">
              <a:rPr lang="en-US" smtClean="0"/>
              <a:t>4/2/24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BDD23C-8129-436E-BA5B-BA6486A159EA}" type="slidenum">
              <a:rPr lang="en-US" smtClean="0"/>
              <a:t>‹#›</a:t>
            </a:fld>
            <a:endParaRPr lang="en-US"/>
          </a:p>
        </p:txBody>
      </p:sp>
    </p:spTree>
    <p:extLst>
      <p:ext uri="{BB962C8B-B14F-4D97-AF65-F5344CB8AC3E}">
        <p14:creationId xmlns:p14="http://schemas.microsoft.com/office/powerpoint/2010/main" val="3235260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09D2D734-8D15-45B6-9620-A667FB54439D}" type="datetimeFigureOut">
              <a:rPr lang="en-US" smtClean="0"/>
              <a:t>4/2/24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BDD23C-8129-436E-BA5B-BA6486A159EA}" type="slidenum">
              <a:rPr lang="en-US" smtClean="0"/>
              <a:t>‹#›</a:t>
            </a:fld>
            <a:endParaRPr lang="en-US"/>
          </a:p>
        </p:txBody>
      </p:sp>
    </p:spTree>
    <p:extLst>
      <p:ext uri="{BB962C8B-B14F-4D97-AF65-F5344CB8AC3E}">
        <p14:creationId xmlns:p14="http://schemas.microsoft.com/office/powerpoint/2010/main" val="2597568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09D2D734-8D15-45B6-9620-A667FB54439D}" type="datetimeFigureOut">
              <a:rPr lang="en-US" smtClean="0"/>
              <a:t>4/2/24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BDD23C-8129-436E-BA5B-BA6486A159EA}" type="slidenum">
              <a:rPr lang="en-US" smtClean="0"/>
              <a:t>‹#›</a:t>
            </a:fld>
            <a:endParaRPr lang="en-US"/>
          </a:p>
        </p:txBody>
      </p:sp>
    </p:spTree>
    <p:extLst>
      <p:ext uri="{BB962C8B-B14F-4D97-AF65-F5344CB8AC3E}">
        <p14:creationId xmlns:p14="http://schemas.microsoft.com/office/powerpoint/2010/main" val="3558822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82000"/>
                  </a:schemeClr>
                </a:solidFill>
              </a:defRPr>
            </a:lvl1pPr>
          </a:lstStyle>
          <a:p>
            <a:fld id="{09D2D734-8D15-45B6-9620-A667FB54439D}" type="datetimeFigureOut">
              <a:rPr lang="en-US" smtClean="0"/>
              <a:t>4/2/24</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82000"/>
                  </a:schemeClr>
                </a:solidFill>
              </a:defRPr>
            </a:lvl1pPr>
          </a:lstStyle>
          <a:p>
            <a:fld id="{5ABDD23C-8129-436E-BA5B-BA6486A159EA}" type="slidenum">
              <a:rPr lang="en-US" smtClean="0"/>
              <a:t>‹#›</a:t>
            </a:fld>
            <a:endParaRPr lang="en-US"/>
          </a:p>
        </p:txBody>
      </p:sp>
    </p:spTree>
    <p:extLst>
      <p:ext uri="{BB962C8B-B14F-4D97-AF65-F5344CB8AC3E}">
        <p14:creationId xmlns:p14="http://schemas.microsoft.com/office/powerpoint/2010/main" val="129303919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1">
            <a:extLst>
              <a:ext uri="{FF2B5EF4-FFF2-40B4-BE49-F238E27FC236}">
                <a16:creationId xmlns:a16="http://schemas.microsoft.com/office/drawing/2014/main" id="{EE33560E-BCD7-B274-44D2-6BFE0CB8F42C}"/>
              </a:ext>
            </a:extLst>
          </p:cNvPr>
          <p:cNvSpPr txBox="1">
            <a:spLocks noChangeArrowheads="1"/>
          </p:cNvSpPr>
          <p:nvPr/>
        </p:nvSpPr>
        <p:spPr bwMode="auto">
          <a:xfrm>
            <a:off x="0" y="0"/>
            <a:ext cx="43891200" cy="7708900"/>
          </a:xfrm>
          <a:prstGeom prst="rect">
            <a:avLst/>
          </a:prstGeom>
          <a:solidFill>
            <a:srgbClr val="092D74"/>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defTabSz="4387850">
              <a:lnSpc>
                <a:spcPct val="90000"/>
              </a:lnSpc>
              <a:spcBef>
                <a:spcPts val="3600"/>
              </a:spcBef>
              <a:buFont typeface="Arial" panose="020B0604020202020204" pitchFamily="34" charset="0"/>
              <a:buChar char="•"/>
              <a:defRPr sz="10000">
                <a:solidFill>
                  <a:schemeClr val="tx1"/>
                </a:solidFill>
                <a:latin typeface="Calibri" panose="020F0502020204030204" pitchFamily="34" charset="0"/>
              </a:defRPr>
            </a:lvl1pPr>
            <a:lvl2pPr marL="2468563" indent="-822325" defTabSz="4387850">
              <a:lnSpc>
                <a:spcPct val="90000"/>
              </a:lnSpc>
              <a:spcBef>
                <a:spcPts val="1800"/>
              </a:spcBef>
              <a:buFont typeface="Arial" panose="020B0604020202020204" pitchFamily="34" charset="0"/>
              <a:buChar char="•"/>
              <a:defRPr sz="8600">
                <a:solidFill>
                  <a:schemeClr val="tx1"/>
                </a:solidFill>
                <a:latin typeface="Calibri" panose="020F0502020204030204" pitchFamily="34" charset="0"/>
              </a:defRPr>
            </a:lvl2pPr>
            <a:lvl3pPr marL="4114800" indent="-822325" defTabSz="4387850">
              <a:lnSpc>
                <a:spcPct val="90000"/>
              </a:lnSpc>
              <a:spcBef>
                <a:spcPts val="1800"/>
              </a:spcBef>
              <a:buFont typeface="Arial" panose="020B0604020202020204" pitchFamily="34" charset="0"/>
              <a:buChar char="•"/>
              <a:defRPr sz="7200">
                <a:solidFill>
                  <a:schemeClr val="tx1"/>
                </a:solidFill>
                <a:latin typeface="Calibri" panose="020F0502020204030204" pitchFamily="34" charset="0"/>
              </a:defRPr>
            </a:lvl3pPr>
            <a:lvl4pPr marL="5759450" indent="-822325" defTabSz="4387850">
              <a:lnSpc>
                <a:spcPct val="90000"/>
              </a:lnSpc>
              <a:spcBef>
                <a:spcPts val="1800"/>
              </a:spcBef>
              <a:buFont typeface="Arial" panose="020B0604020202020204" pitchFamily="34" charset="0"/>
              <a:buChar char="•"/>
              <a:defRPr sz="6400">
                <a:solidFill>
                  <a:schemeClr val="tx1"/>
                </a:solidFill>
                <a:latin typeface="Calibri" panose="020F0502020204030204" pitchFamily="34" charset="0"/>
              </a:defRPr>
            </a:lvl4pPr>
            <a:lvl5pPr marL="7405688" indent="-822325" defTabSz="4387850">
              <a:lnSpc>
                <a:spcPct val="90000"/>
              </a:lnSpc>
              <a:spcBef>
                <a:spcPts val="1800"/>
              </a:spcBef>
              <a:buFont typeface="Arial" panose="020B0604020202020204" pitchFamily="34" charset="0"/>
              <a:buChar char="•"/>
              <a:defRPr sz="6400">
                <a:solidFill>
                  <a:schemeClr val="tx1"/>
                </a:solidFill>
                <a:latin typeface="Calibri" panose="020F0502020204030204" pitchFamily="34" charset="0"/>
              </a:defRPr>
            </a:lvl5pPr>
            <a:lvl6pPr marL="7862888" indent="-822325" defTabSz="4387850" eaLnBrk="0" fontAlgn="base" hangingPunct="0">
              <a:lnSpc>
                <a:spcPct val="90000"/>
              </a:lnSpc>
              <a:spcBef>
                <a:spcPts val="1800"/>
              </a:spcBef>
              <a:spcAft>
                <a:spcPct val="0"/>
              </a:spcAft>
              <a:buFont typeface="Arial" panose="020B0604020202020204" pitchFamily="34" charset="0"/>
              <a:buChar char="•"/>
              <a:defRPr sz="6400">
                <a:solidFill>
                  <a:schemeClr val="tx1"/>
                </a:solidFill>
                <a:latin typeface="Calibri" panose="020F0502020204030204" pitchFamily="34" charset="0"/>
              </a:defRPr>
            </a:lvl6pPr>
            <a:lvl7pPr marL="8320088" indent="-822325" defTabSz="4387850" eaLnBrk="0" fontAlgn="base" hangingPunct="0">
              <a:lnSpc>
                <a:spcPct val="90000"/>
              </a:lnSpc>
              <a:spcBef>
                <a:spcPts val="1800"/>
              </a:spcBef>
              <a:spcAft>
                <a:spcPct val="0"/>
              </a:spcAft>
              <a:buFont typeface="Arial" panose="020B0604020202020204" pitchFamily="34" charset="0"/>
              <a:buChar char="•"/>
              <a:defRPr sz="6400">
                <a:solidFill>
                  <a:schemeClr val="tx1"/>
                </a:solidFill>
                <a:latin typeface="Calibri" panose="020F0502020204030204" pitchFamily="34" charset="0"/>
              </a:defRPr>
            </a:lvl7pPr>
            <a:lvl8pPr marL="8777288" indent="-822325" defTabSz="4387850" eaLnBrk="0" fontAlgn="base" hangingPunct="0">
              <a:lnSpc>
                <a:spcPct val="90000"/>
              </a:lnSpc>
              <a:spcBef>
                <a:spcPts val="1800"/>
              </a:spcBef>
              <a:spcAft>
                <a:spcPct val="0"/>
              </a:spcAft>
              <a:buFont typeface="Arial" panose="020B0604020202020204" pitchFamily="34" charset="0"/>
              <a:buChar char="•"/>
              <a:defRPr sz="6400">
                <a:solidFill>
                  <a:schemeClr val="tx1"/>
                </a:solidFill>
                <a:latin typeface="Calibri" panose="020F0502020204030204" pitchFamily="34" charset="0"/>
              </a:defRPr>
            </a:lvl8pPr>
            <a:lvl9pPr marL="9234488" indent="-822325" defTabSz="4387850" eaLnBrk="0" fontAlgn="base" hangingPunct="0">
              <a:lnSpc>
                <a:spcPct val="90000"/>
              </a:lnSpc>
              <a:spcBef>
                <a:spcPts val="1800"/>
              </a:spcBef>
              <a:spcAft>
                <a:spcPct val="0"/>
              </a:spcAft>
              <a:buFont typeface="Arial" panose="020B0604020202020204" pitchFamily="34" charset="0"/>
              <a:buChar char="•"/>
              <a:defRPr sz="6400">
                <a:solidFill>
                  <a:schemeClr val="tx1"/>
                </a:solidFill>
                <a:latin typeface="Calibri" panose="020F0502020204030204" pitchFamily="34" charset="0"/>
              </a:defRPr>
            </a:lvl9pPr>
          </a:lstStyle>
          <a:p>
            <a:pPr algn="ctr">
              <a:lnSpc>
                <a:spcPct val="100000"/>
              </a:lnSpc>
              <a:spcBef>
                <a:spcPts val="1200"/>
              </a:spcBef>
              <a:spcAft>
                <a:spcPts val="1200"/>
              </a:spcAft>
              <a:buFontTx/>
              <a:buNone/>
            </a:pPr>
            <a:endParaRPr lang="en-US" altLang="en-US" sz="5400">
              <a:solidFill>
                <a:srgbClr val="FFFFFF"/>
              </a:solidFill>
              <a:latin typeface="Calibri Light" panose="020F0302020204030204" pitchFamily="34" charset="0"/>
            </a:endParaRPr>
          </a:p>
        </p:txBody>
      </p:sp>
      <p:sp>
        <p:nvSpPr>
          <p:cNvPr id="25" name="TextBox 1">
            <a:extLst>
              <a:ext uri="{FF2B5EF4-FFF2-40B4-BE49-F238E27FC236}">
                <a16:creationId xmlns:a16="http://schemas.microsoft.com/office/drawing/2014/main" id="{E6E35F9C-FDCE-A5E1-9A8D-8DA08CB3FE55}"/>
              </a:ext>
            </a:extLst>
          </p:cNvPr>
          <p:cNvSpPr txBox="1">
            <a:spLocks noChangeArrowheads="1"/>
          </p:cNvSpPr>
          <p:nvPr/>
        </p:nvSpPr>
        <p:spPr bwMode="auto">
          <a:xfrm>
            <a:off x="2272190" y="21706740"/>
            <a:ext cx="11447462" cy="8510022"/>
          </a:xfrm>
          <a:prstGeom prst="rect">
            <a:avLst/>
          </a:prstGeom>
          <a:no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marL="0" marR="0">
              <a:spcBef>
                <a:spcPts val="0"/>
              </a:spcBef>
              <a:spcAft>
                <a:spcPts val="0"/>
              </a:spcAft>
            </a:pPr>
            <a:r>
              <a:rPr lang="en-US" sz="2800" kern="100" dirty="0">
                <a:effectLst/>
                <a:ea typeface="Aptos" panose="020B0004020202020204" pitchFamily="34" charset="0"/>
                <a:cs typeface="Calibri" panose="020F0502020204030204" pitchFamily="34" charset="0"/>
              </a:rPr>
              <a:t>Immune checkpoint factor p</a:t>
            </a:r>
            <a:r>
              <a:rPr lang="en-US" sz="2800" kern="0" dirty="0">
                <a:solidFill>
                  <a:srgbClr val="212121"/>
                </a:solidFill>
                <a:effectLst/>
                <a:ea typeface="Times New Roman" panose="02020603050405020304" pitchFamily="18" charset="0"/>
                <a:cs typeface="Calibri" panose="020F0502020204030204" pitchFamily="34" charset="0"/>
              </a:rPr>
              <a:t>rogrammed cell death-1(</a:t>
            </a:r>
            <a:r>
              <a:rPr lang="en-US" sz="2800" kern="100" dirty="0">
                <a:effectLst/>
                <a:ea typeface="Aptos" panose="020B0004020202020204" pitchFamily="34" charset="0"/>
                <a:cs typeface="Calibri" panose="020F0502020204030204" pitchFamily="34" charset="0"/>
              </a:rPr>
              <a:t>PD-1) is expressed mostly on CD8+ T cells</a:t>
            </a:r>
            <a:r>
              <a:rPr lang="en-US" sz="2800" kern="100" baseline="30000" dirty="0">
                <a:effectLst/>
                <a:ea typeface="Aptos" panose="020B0004020202020204" pitchFamily="34" charset="0"/>
                <a:cs typeface="Calibri" panose="020F0502020204030204" pitchFamily="34" charset="0"/>
              </a:rPr>
              <a:t>1. </a:t>
            </a:r>
            <a:r>
              <a:rPr lang="en-US" sz="2800" kern="100" dirty="0">
                <a:effectLst/>
                <a:ea typeface="Aptos" panose="020B0004020202020204" pitchFamily="34" charset="0"/>
                <a:cs typeface="Calibri" panose="020F0502020204030204" pitchFamily="34" charset="0"/>
              </a:rPr>
              <a:t> Activation of PD-1inhibits CD8+ T cells activity and results in immune evasion of malignant cell</a:t>
            </a:r>
            <a:r>
              <a:rPr lang="en-US" sz="2800" kern="100" baseline="30000" dirty="0">
                <a:effectLst/>
                <a:ea typeface="Aptos" panose="020B0004020202020204" pitchFamily="34" charset="0"/>
                <a:cs typeface="Calibri" panose="020F0502020204030204" pitchFamily="34" charset="0"/>
              </a:rPr>
              <a:t>1</a:t>
            </a:r>
            <a:r>
              <a:rPr lang="en-US" sz="2800" kern="100" dirty="0">
                <a:effectLst/>
                <a:ea typeface="Aptos" panose="020B0004020202020204" pitchFamily="34" charset="0"/>
                <a:cs typeface="Calibri" panose="020F0502020204030204" pitchFamily="34" charset="0"/>
              </a:rPr>
              <a:t>. Therefore, inhibition of PD-1 may suppress tumor growth by strengthening immune activity against tumor cells</a:t>
            </a:r>
            <a:r>
              <a:rPr lang="en-US" sz="2800" kern="100" baseline="30000" dirty="0">
                <a:effectLst/>
                <a:ea typeface="Aptos" panose="020B0004020202020204" pitchFamily="34" charset="0"/>
                <a:cs typeface="Calibri" panose="020F0502020204030204" pitchFamily="34" charset="0"/>
              </a:rPr>
              <a:t>2</a:t>
            </a:r>
            <a:r>
              <a:rPr lang="en-US" sz="2800" kern="100" dirty="0">
                <a:effectLst/>
                <a:ea typeface="Aptos" panose="020B0004020202020204" pitchFamily="34" charset="0"/>
                <a:cs typeface="Calibri" panose="020F0502020204030204" pitchFamily="34" charset="0"/>
              </a:rPr>
              <a:t>. Indeed, immune checkpoint inhibitors (ICI) </a:t>
            </a:r>
            <a:r>
              <a:rPr lang="en-US" sz="2800" kern="0" dirty="0">
                <a:solidFill>
                  <a:srgbClr val="212121"/>
                </a:solidFill>
                <a:effectLst/>
                <a:ea typeface="Times New Roman" panose="02020603050405020304" pitchFamily="18" charset="0"/>
                <a:cs typeface="Calibri" panose="020F0502020204030204" pitchFamily="34" charset="0"/>
              </a:rPr>
              <a:t>PD-1 </a:t>
            </a:r>
            <a:r>
              <a:rPr lang="en-US" sz="2800" kern="100" dirty="0">
                <a:effectLst/>
                <a:ea typeface="Aptos" panose="020B0004020202020204" pitchFamily="34" charset="0"/>
                <a:cs typeface="Calibri" panose="020F0502020204030204" pitchFamily="34" charset="0"/>
              </a:rPr>
              <a:t>have been used to treat various malignant tumors, including melanoma, with promising clinical outcomes</a:t>
            </a:r>
            <a:r>
              <a:rPr lang="en-US" sz="2800" kern="100" baseline="30000" dirty="0">
                <a:effectLst/>
                <a:ea typeface="Aptos" panose="020B0004020202020204" pitchFamily="34" charset="0"/>
                <a:cs typeface="Calibri" panose="020F0502020204030204" pitchFamily="34" charset="0"/>
              </a:rPr>
              <a:t>3</a:t>
            </a:r>
            <a:r>
              <a:rPr lang="en-US" sz="2800" kern="100" dirty="0">
                <a:effectLst/>
                <a:ea typeface="Aptos" panose="020B0004020202020204" pitchFamily="34" charset="0"/>
                <a:cs typeface="Calibri" panose="020F0502020204030204" pitchFamily="34" charset="0"/>
              </a:rPr>
              <a:t>. </a:t>
            </a:r>
          </a:p>
          <a:p>
            <a:pPr marL="0" marR="0">
              <a:spcBef>
                <a:spcPts val="0"/>
              </a:spcBef>
              <a:spcAft>
                <a:spcPts val="600"/>
              </a:spcAft>
            </a:pPr>
            <a:r>
              <a:rPr lang="en-US" sz="2800" kern="100" dirty="0">
                <a:effectLst/>
                <a:ea typeface="Aptos" panose="020B0004020202020204" pitchFamily="34" charset="0"/>
                <a:cs typeface="Calibri" panose="020F0502020204030204" pitchFamily="34" charset="0"/>
              </a:rPr>
              <a:t> </a:t>
            </a:r>
          </a:p>
          <a:p>
            <a:pPr marL="0" marR="0">
              <a:spcBef>
                <a:spcPts val="0"/>
              </a:spcBef>
              <a:spcAft>
                <a:spcPts val="600"/>
              </a:spcAft>
            </a:pPr>
            <a:r>
              <a:rPr lang="en-US" sz="2800" kern="100" dirty="0">
                <a:effectLst/>
                <a:ea typeface="Aptos" panose="020B0004020202020204" pitchFamily="34" charset="0"/>
                <a:cs typeface="Calibri" panose="020F0502020204030204" pitchFamily="34" charset="0"/>
              </a:rPr>
              <a:t>Lymphocyte activation gene -3 (LAG-3) is expressed on immune cells and normally downregulates T cell proliferation</a:t>
            </a:r>
            <a:r>
              <a:rPr lang="en-US" sz="2800" kern="100" baseline="30000" dirty="0">
                <a:effectLst/>
                <a:ea typeface="Aptos" panose="020B0004020202020204" pitchFamily="34" charset="0"/>
                <a:cs typeface="Calibri" panose="020F0502020204030204" pitchFamily="34" charset="0"/>
              </a:rPr>
              <a:t>2</a:t>
            </a:r>
            <a:r>
              <a:rPr lang="en-US" sz="2800" kern="100" dirty="0">
                <a:effectLst/>
                <a:ea typeface="Aptos" panose="020B0004020202020204" pitchFamily="34" charset="0"/>
                <a:cs typeface="Calibri" panose="020F0502020204030204" pitchFamily="34" charset="0"/>
              </a:rPr>
              <a:t>. Upregulation of LAG-3 activity is seen in various cancers, likely associated with suppressed T cell function </a:t>
            </a:r>
            <a:r>
              <a:rPr lang="en-US" sz="2800" kern="100" baseline="30000" dirty="0">
                <a:effectLst/>
                <a:ea typeface="Aptos" panose="020B0004020202020204" pitchFamily="34" charset="0"/>
                <a:cs typeface="Calibri" panose="020F0502020204030204" pitchFamily="34" charset="0"/>
              </a:rPr>
              <a:t>4</a:t>
            </a:r>
            <a:r>
              <a:rPr lang="en-US" sz="2800" kern="100" dirty="0">
                <a:effectLst/>
                <a:ea typeface="Aptos" panose="020B0004020202020204" pitchFamily="34" charset="0"/>
                <a:cs typeface="Calibri" panose="020F0502020204030204" pitchFamily="34" charset="0"/>
              </a:rPr>
              <a:t>. This and increased release of immune suppressive cytokines appears to be associated with reduced anti-neoplastic immune activity, resulting immune evasion of neoplasms</a:t>
            </a:r>
            <a:r>
              <a:rPr lang="en-US" sz="2800" kern="100" baseline="30000" dirty="0">
                <a:effectLst/>
                <a:ea typeface="Aptos" panose="020B0004020202020204" pitchFamily="34" charset="0"/>
                <a:cs typeface="Calibri" panose="020F0502020204030204" pitchFamily="34" charset="0"/>
              </a:rPr>
              <a:t>3</a:t>
            </a:r>
            <a:r>
              <a:rPr lang="en-US" sz="2800" kern="100" dirty="0">
                <a:effectLst/>
                <a:ea typeface="Aptos" panose="020B0004020202020204" pitchFamily="34" charset="0"/>
                <a:cs typeface="Calibri" panose="020F0502020204030204" pitchFamily="34" charset="0"/>
              </a:rPr>
              <a:t>. </a:t>
            </a:r>
          </a:p>
          <a:p>
            <a:pPr marL="0" marR="0">
              <a:spcBef>
                <a:spcPts val="0"/>
              </a:spcBef>
              <a:spcAft>
                <a:spcPts val="600"/>
              </a:spcAft>
            </a:pPr>
            <a:endParaRPr lang="en-US" sz="2800" kern="100" dirty="0">
              <a:effectLst/>
              <a:ea typeface="Aptos" panose="020B0004020202020204" pitchFamily="34" charset="0"/>
              <a:cs typeface="Calibri" panose="020F0502020204030204" pitchFamily="34" charset="0"/>
            </a:endParaRPr>
          </a:p>
          <a:p>
            <a:pPr marL="0" marR="0">
              <a:spcBef>
                <a:spcPts val="0"/>
              </a:spcBef>
              <a:spcAft>
                <a:spcPts val="0"/>
              </a:spcAft>
            </a:pPr>
            <a:r>
              <a:rPr lang="en-US" sz="2800" kern="0" dirty="0">
                <a:solidFill>
                  <a:srgbClr val="212121"/>
                </a:solidFill>
                <a:effectLst/>
                <a:ea typeface="Times New Roman" panose="02020603050405020304" pitchFamily="18" charset="0"/>
                <a:cs typeface="Calibri" panose="020F0502020204030204" pitchFamily="34" charset="0"/>
              </a:rPr>
              <a:t>LAG-3 inhibitors have been used in combination with anti-PD-1 for melanoma treatment</a:t>
            </a:r>
            <a:r>
              <a:rPr lang="en-US" sz="2800" kern="0" baseline="30000" dirty="0">
                <a:solidFill>
                  <a:srgbClr val="212121"/>
                </a:solidFill>
                <a:effectLst/>
                <a:ea typeface="Times New Roman" panose="02020603050405020304" pitchFamily="18" charset="0"/>
                <a:cs typeface="Calibri" panose="020F0502020204030204" pitchFamily="34" charset="0"/>
              </a:rPr>
              <a:t>5</a:t>
            </a:r>
            <a:r>
              <a:rPr lang="en-US" sz="2800" kern="0" dirty="0">
                <a:solidFill>
                  <a:srgbClr val="212121"/>
                </a:solidFill>
                <a:effectLst/>
                <a:ea typeface="Times New Roman" panose="02020603050405020304" pitchFamily="18" charset="0"/>
                <a:cs typeface="Calibri" panose="020F0502020204030204" pitchFamily="34" charset="0"/>
              </a:rPr>
              <a:t>. To evaluate the clinical efficacy of this combination, </a:t>
            </a:r>
            <a:r>
              <a:rPr lang="en-US" sz="2800" kern="100" dirty="0">
                <a:effectLst/>
                <a:ea typeface="Aptos" panose="020B0004020202020204" pitchFamily="34" charset="0"/>
                <a:cs typeface="Calibri" panose="020F0502020204030204" pitchFamily="34" charset="0"/>
              </a:rPr>
              <a:t>meta-analysis was performed using published clinical observations of melanoma patients treated with</a:t>
            </a:r>
            <a:r>
              <a:rPr lang="en-US" sz="2800" kern="0" dirty="0">
                <a:solidFill>
                  <a:srgbClr val="212121"/>
                </a:solidFill>
                <a:effectLst/>
                <a:ea typeface="Times New Roman" panose="02020603050405020304" pitchFamily="18" charset="0"/>
                <a:cs typeface="Calibri" panose="020F0502020204030204" pitchFamily="34" charset="0"/>
              </a:rPr>
              <a:t> combined anti-LAG-3 and anti-PD-1. </a:t>
            </a:r>
            <a:endParaRPr lang="en-US" sz="2800" kern="100" dirty="0">
              <a:effectLst/>
              <a:ea typeface="Aptos" panose="020B0004020202020204" pitchFamily="34" charset="0"/>
              <a:cs typeface="Calibri" panose="020F0502020204030204" pitchFamily="34" charset="0"/>
            </a:endParaRPr>
          </a:p>
        </p:txBody>
      </p:sp>
      <p:sp>
        <p:nvSpPr>
          <p:cNvPr id="26" name="TextBox 12">
            <a:extLst>
              <a:ext uri="{FF2B5EF4-FFF2-40B4-BE49-F238E27FC236}">
                <a16:creationId xmlns:a16="http://schemas.microsoft.com/office/drawing/2014/main" id="{68EF174D-F607-A2B4-8D41-AEE110E56B49}"/>
              </a:ext>
            </a:extLst>
          </p:cNvPr>
          <p:cNvSpPr txBox="1">
            <a:spLocks noChangeArrowheads="1"/>
          </p:cNvSpPr>
          <p:nvPr/>
        </p:nvSpPr>
        <p:spPr bwMode="auto">
          <a:xfrm>
            <a:off x="2272190" y="9478012"/>
            <a:ext cx="11447462" cy="9140964"/>
          </a:xfrm>
          <a:prstGeom prst="rect">
            <a:avLst/>
          </a:prstGeom>
          <a:no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800" kern="0" dirty="0">
                <a:effectLst/>
                <a:ea typeface="Aptos" panose="020B0004020202020204" pitchFamily="34" charset="0"/>
                <a:cs typeface="Calibri" panose="020F0502020204030204" pitchFamily="34" charset="0"/>
              </a:rPr>
              <a:t>Immunotherapy targeting programmed cell death-1 (PD-1) has improved clinical outcomes for melanoma treatment. Lymphocyte activation gene-3 (LAG-3) is expressed on the surface of T cells. Binding of LAG-3 to MHC II may cause suppression of T cell proliferation, resulting in immune evasion of melanoma. Several clinical trials have shown combination of anti-LAG-3 and anti-PD-1 resulted in better response and prolonged progression free survival. To further investigate this effect, meta-analysis was performed using published clinical outcomes of melanoma treatment with combined LAG-3 and PD-1 blockade. Studies of clinical efficacy of combined anti-LAG-3 and anti-PD-1 were collected through PubMed. 6 studies are included after screening for studies with similar methodologies that can be used for meta-analysis. Combination of anti-LAG-3 and anti-PD-1 resulted in different overall objective response rates (ORRs), ranging from 9.2% to 69.81%. ORRs are significantly higher in anti-PD1 naïve patients than those who were treated with anti-PD-1 previously, with an odd ratio of 6.00 [1.85, 19.43] (p=0.003). In addition, the clinical responses are significantly better in patients with high levels of LAG-3 expressing </a:t>
            </a:r>
            <a:r>
              <a:rPr lang="en-US" sz="2800" kern="0" dirty="0" err="1">
                <a:effectLst/>
                <a:ea typeface="Aptos" panose="020B0004020202020204" pitchFamily="34" charset="0"/>
                <a:cs typeface="Calibri" panose="020F0502020204030204" pitchFamily="34" charset="0"/>
              </a:rPr>
              <a:t>intratumoral</a:t>
            </a:r>
            <a:r>
              <a:rPr lang="en-US" sz="2800" kern="0" dirty="0">
                <a:effectLst/>
                <a:ea typeface="Aptos" panose="020B0004020202020204" pitchFamily="34" charset="0"/>
                <a:cs typeface="Calibri" panose="020F0502020204030204" pitchFamily="34" charset="0"/>
              </a:rPr>
              <a:t> lymphocytes, with an odd ratio of 2.44 [1.62, 3.69] (p&lt;0.0001). These findings suggest that combination of anti-LAG-3 and anti-PD-1 immunotherapy improves clinical outcomes, especially in patients who never received anti-PD-1 treatments, or have high level LAG-3 expressing </a:t>
            </a:r>
            <a:r>
              <a:rPr lang="en-US" sz="2800" kern="0" dirty="0" err="1">
                <a:effectLst/>
                <a:ea typeface="Aptos" panose="020B0004020202020204" pitchFamily="34" charset="0"/>
                <a:cs typeface="Calibri" panose="020F0502020204030204" pitchFamily="34" charset="0"/>
              </a:rPr>
              <a:t>intratumoral</a:t>
            </a:r>
            <a:r>
              <a:rPr lang="en-US" sz="2800" kern="0" dirty="0">
                <a:effectLst/>
                <a:ea typeface="Aptos" panose="020B0004020202020204" pitchFamily="34" charset="0"/>
                <a:cs typeface="Calibri" panose="020F0502020204030204" pitchFamily="34" charset="0"/>
              </a:rPr>
              <a:t> lymphocytes.</a:t>
            </a:r>
            <a:endParaRPr lang="en-US" sz="2800" kern="100" dirty="0">
              <a:effectLst/>
              <a:ea typeface="Aptos" panose="020B0004020202020204" pitchFamily="34" charset="0"/>
              <a:cs typeface="Calibri" panose="020F0502020204030204" pitchFamily="34" charset="0"/>
            </a:endParaRPr>
          </a:p>
        </p:txBody>
      </p:sp>
      <p:pic>
        <p:nvPicPr>
          <p:cNvPr id="27" name="Picture 15" descr="A close-up of a coin&#10;&#10;Description automatically generated with medium confidence">
            <a:extLst>
              <a:ext uri="{FF2B5EF4-FFF2-40B4-BE49-F238E27FC236}">
                <a16:creationId xmlns:a16="http://schemas.microsoft.com/office/drawing/2014/main" id="{7128EAE5-3E4A-953A-1326-5F3DD59DDE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130288" y="0"/>
            <a:ext cx="4760912" cy="488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Title 1">
            <a:extLst>
              <a:ext uri="{FF2B5EF4-FFF2-40B4-BE49-F238E27FC236}">
                <a16:creationId xmlns:a16="http://schemas.microsoft.com/office/drawing/2014/main" id="{8967188E-B27E-6135-04BD-3B4771CD3023}"/>
              </a:ext>
            </a:extLst>
          </p:cNvPr>
          <p:cNvSpPr txBox="1">
            <a:spLocks noChangeArrowheads="1"/>
          </p:cNvSpPr>
          <p:nvPr/>
        </p:nvSpPr>
        <p:spPr>
          <a:xfrm>
            <a:off x="5409804" y="398464"/>
            <a:ext cx="33071592" cy="2443162"/>
          </a:xfrm>
          <a:prstGeom prst="rect">
            <a:avLst/>
          </a:prstGeom>
        </p:spPr>
        <p:txBody>
          <a:bodyPr rtlCol="0">
            <a:noAutofit/>
          </a:bodyPr>
          <a:lst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a:lstStyle>
          <a:p>
            <a:pPr algn="ctr" defTabSz="3291840">
              <a:spcBef>
                <a:spcPts val="1200"/>
              </a:spcBef>
              <a:spcAft>
                <a:spcPts val="1200"/>
              </a:spcAft>
              <a:defRPr/>
            </a:pPr>
            <a:r>
              <a:rPr lang="en-US" sz="8800" b="1" kern="0" dirty="0">
                <a:solidFill>
                  <a:schemeClr val="bg1"/>
                </a:solidFill>
                <a:latin typeface="+mn-lt"/>
                <a:ea typeface="Times New Roman" panose="02020603050405020304" pitchFamily="18" charset="0"/>
                <a:cs typeface="Calibri" panose="020F0502020204030204" pitchFamily="34" charset="0"/>
              </a:rPr>
              <a:t>Combination of Anti-LAG-3 and Anti-PD-1 is Likely to Enhance Clinical Response in Patients with Melanoma, a Meta-analysis</a:t>
            </a:r>
            <a:br>
              <a:rPr lang="en-US" sz="8800" kern="100" dirty="0">
                <a:solidFill>
                  <a:schemeClr val="bg1"/>
                </a:solidFill>
                <a:latin typeface="Aptos" panose="020B0004020202020204" pitchFamily="34" charset="0"/>
                <a:ea typeface="Aptos" panose="020B0004020202020204" pitchFamily="34" charset="0"/>
                <a:cs typeface="Times New Roman" panose="02020603050405020304" pitchFamily="18" charset="0"/>
              </a:rPr>
            </a:br>
            <a:endParaRPr lang="en-US" altLang="en-US" sz="8800" dirty="0">
              <a:solidFill>
                <a:schemeClr val="bg1"/>
              </a:solidFill>
              <a:latin typeface="+mn-lt"/>
            </a:endParaRPr>
          </a:p>
        </p:txBody>
      </p:sp>
      <p:sp>
        <p:nvSpPr>
          <p:cNvPr id="29" name="TextBox 28">
            <a:extLst>
              <a:ext uri="{FF2B5EF4-FFF2-40B4-BE49-F238E27FC236}">
                <a16:creationId xmlns:a16="http://schemas.microsoft.com/office/drawing/2014/main" id="{089926ED-1ADE-31DF-9C23-EF46148E2F5D}"/>
              </a:ext>
            </a:extLst>
          </p:cNvPr>
          <p:cNvSpPr txBox="1"/>
          <p:nvPr/>
        </p:nvSpPr>
        <p:spPr>
          <a:xfrm>
            <a:off x="2272190" y="20184486"/>
            <a:ext cx="11447462" cy="1209675"/>
          </a:xfrm>
          <a:prstGeom prst="rect">
            <a:avLst/>
          </a:prstGeom>
          <a:noFill/>
          <a:ln>
            <a:solidFill>
              <a:schemeClr val="accent1">
                <a:lumMod val="75000"/>
              </a:schemeClr>
            </a:solidFill>
          </a:ln>
        </p:spPr>
        <p:txBody>
          <a:bodyPr>
            <a:spAutoFit/>
          </a:bodyPr>
          <a:lstStyle/>
          <a:p>
            <a:pPr algn="ctr" defTabSz="3686861" eaLnBrk="1" fontAlgn="auto" hangingPunct="1">
              <a:spcBef>
                <a:spcPts val="0"/>
              </a:spcBef>
              <a:spcAft>
                <a:spcPts val="0"/>
              </a:spcAft>
              <a:defRPr/>
            </a:pPr>
            <a:r>
              <a:rPr lang="en-US" sz="7258" b="1" dirty="0">
                <a:solidFill>
                  <a:prstClr val="black"/>
                </a:solidFill>
                <a:latin typeface="+mn-lt"/>
                <a:cs typeface="Arial" panose="020B0604020202020204" pitchFamily="34" charset="0"/>
              </a:rPr>
              <a:t>Introduction</a:t>
            </a:r>
          </a:p>
        </p:txBody>
      </p:sp>
      <p:sp>
        <p:nvSpPr>
          <p:cNvPr id="30" name="TextBox 29">
            <a:extLst>
              <a:ext uri="{FF2B5EF4-FFF2-40B4-BE49-F238E27FC236}">
                <a16:creationId xmlns:a16="http://schemas.microsoft.com/office/drawing/2014/main" id="{5B97D9FA-DD80-931F-D736-429A616E9A7E}"/>
              </a:ext>
            </a:extLst>
          </p:cNvPr>
          <p:cNvSpPr txBox="1"/>
          <p:nvPr/>
        </p:nvSpPr>
        <p:spPr>
          <a:xfrm>
            <a:off x="2332039" y="8067332"/>
            <a:ext cx="11447462" cy="1209675"/>
          </a:xfrm>
          <a:prstGeom prst="rect">
            <a:avLst/>
          </a:prstGeom>
          <a:noFill/>
          <a:ln>
            <a:solidFill>
              <a:schemeClr val="accent1">
                <a:lumMod val="75000"/>
              </a:schemeClr>
            </a:solidFill>
          </a:ln>
        </p:spPr>
        <p:txBody>
          <a:bodyPr>
            <a:spAutoFit/>
          </a:bodyPr>
          <a:lstStyle/>
          <a:p>
            <a:pPr algn="ctr" defTabSz="3686861" eaLnBrk="1" fontAlgn="auto" hangingPunct="1">
              <a:spcBef>
                <a:spcPts val="0"/>
              </a:spcBef>
              <a:spcAft>
                <a:spcPts val="0"/>
              </a:spcAft>
              <a:defRPr/>
            </a:pPr>
            <a:r>
              <a:rPr lang="en-US" sz="7258" b="1" dirty="0">
                <a:solidFill>
                  <a:prstClr val="black"/>
                </a:solidFill>
                <a:latin typeface="+mn-lt"/>
                <a:cs typeface="Arial" panose="020B0604020202020204" pitchFamily="34" charset="0"/>
              </a:rPr>
              <a:t>Abstract</a:t>
            </a:r>
          </a:p>
        </p:txBody>
      </p:sp>
      <p:sp>
        <p:nvSpPr>
          <p:cNvPr id="31" name="TextBox 30">
            <a:extLst>
              <a:ext uri="{FF2B5EF4-FFF2-40B4-BE49-F238E27FC236}">
                <a16:creationId xmlns:a16="http://schemas.microsoft.com/office/drawing/2014/main" id="{ED8F0F4F-AF25-3C74-B091-2DD2E00D8ECD}"/>
              </a:ext>
            </a:extLst>
          </p:cNvPr>
          <p:cNvSpPr txBox="1"/>
          <p:nvPr/>
        </p:nvSpPr>
        <p:spPr>
          <a:xfrm>
            <a:off x="15836902" y="8067331"/>
            <a:ext cx="11447462" cy="1209675"/>
          </a:xfrm>
          <a:prstGeom prst="rect">
            <a:avLst/>
          </a:prstGeom>
          <a:noFill/>
          <a:ln>
            <a:solidFill>
              <a:schemeClr val="accent1">
                <a:lumMod val="75000"/>
              </a:schemeClr>
            </a:solidFill>
          </a:ln>
        </p:spPr>
        <p:txBody>
          <a:bodyPr>
            <a:spAutoFit/>
          </a:bodyPr>
          <a:lstStyle/>
          <a:p>
            <a:pPr algn="ctr" defTabSz="3686861" eaLnBrk="1" fontAlgn="auto" hangingPunct="1">
              <a:spcBef>
                <a:spcPts val="0"/>
              </a:spcBef>
              <a:spcAft>
                <a:spcPts val="0"/>
              </a:spcAft>
              <a:defRPr/>
            </a:pPr>
            <a:r>
              <a:rPr lang="en-US" sz="7258" b="1" dirty="0">
                <a:solidFill>
                  <a:prstClr val="black"/>
                </a:solidFill>
                <a:latin typeface="+mn-lt"/>
                <a:cs typeface="Arial" panose="020B0604020202020204" pitchFamily="34" charset="0"/>
              </a:rPr>
              <a:t>Methods and Materials</a:t>
            </a:r>
          </a:p>
        </p:txBody>
      </p:sp>
      <p:sp>
        <p:nvSpPr>
          <p:cNvPr id="32" name="TextBox 31">
            <a:extLst>
              <a:ext uri="{FF2B5EF4-FFF2-40B4-BE49-F238E27FC236}">
                <a16:creationId xmlns:a16="http://schemas.microsoft.com/office/drawing/2014/main" id="{0EA8246F-3253-70C4-3F4F-F99ADADF49B1}"/>
              </a:ext>
            </a:extLst>
          </p:cNvPr>
          <p:cNvSpPr txBox="1"/>
          <p:nvPr/>
        </p:nvSpPr>
        <p:spPr>
          <a:xfrm>
            <a:off x="29981523" y="20184486"/>
            <a:ext cx="11447463" cy="1209675"/>
          </a:xfrm>
          <a:prstGeom prst="rect">
            <a:avLst/>
          </a:prstGeom>
          <a:noFill/>
          <a:ln>
            <a:solidFill>
              <a:schemeClr val="accent1">
                <a:lumMod val="75000"/>
              </a:schemeClr>
            </a:solidFill>
          </a:ln>
        </p:spPr>
        <p:txBody>
          <a:bodyPr>
            <a:spAutoFit/>
          </a:bodyPr>
          <a:lstStyle/>
          <a:p>
            <a:pPr algn="ctr" defTabSz="3686861" eaLnBrk="1" fontAlgn="auto" hangingPunct="1">
              <a:spcBef>
                <a:spcPts val="0"/>
              </a:spcBef>
              <a:spcAft>
                <a:spcPts val="0"/>
              </a:spcAft>
              <a:defRPr/>
            </a:pPr>
            <a:r>
              <a:rPr lang="en-US" sz="7258" b="1" dirty="0">
                <a:solidFill>
                  <a:prstClr val="black"/>
                </a:solidFill>
                <a:latin typeface="+mn-lt"/>
                <a:cs typeface="Arial" panose="020B0604020202020204" pitchFamily="34" charset="0"/>
              </a:rPr>
              <a:t>Discussion</a:t>
            </a:r>
          </a:p>
        </p:txBody>
      </p:sp>
      <p:sp>
        <p:nvSpPr>
          <p:cNvPr id="33" name="TextBox 32">
            <a:extLst>
              <a:ext uri="{FF2B5EF4-FFF2-40B4-BE49-F238E27FC236}">
                <a16:creationId xmlns:a16="http://schemas.microsoft.com/office/drawing/2014/main" id="{4A5C3958-B3AE-863F-BD5B-6CE645E0C5E5}"/>
              </a:ext>
            </a:extLst>
          </p:cNvPr>
          <p:cNvSpPr txBox="1"/>
          <p:nvPr/>
        </p:nvSpPr>
        <p:spPr>
          <a:xfrm>
            <a:off x="29981523" y="25804772"/>
            <a:ext cx="11864223" cy="1209675"/>
          </a:xfrm>
          <a:prstGeom prst="rect">
            <a:avLst/>
          </a:prstGeom>
          <a:noFill/>
          <a:ln>
            <a:solidFill>
              <a:schemeClr val="accent1">
                <a:lumMod val="75000"/>
              </a:schemeClr>
            </a:solidFill>
          </a:ln>
        </p:spPr>
        <p:txBody>
          <a:bodyPr wrap="square">
            <a:spAutoFit/>
          </a:bodyPr>
          <a:lstStyle/>
          <a:p>
            <a:pPr algn="ctr" defTabSz="3686861" eaLnBrk="1" fontAlgn="auto" hangingPunct="1">
              <a:spcBef>
                <a:spcPts val="0"/>
              </a:spcBef>
              <a:spcAft>
                <a:spcPts val="0"/>
              </a:spcAft>
              <a:defRPr/>
            </a:pPr>
            <a:r>
              <a:rPr lang="en-US" sz="7258" b="1" dirty="0">
                <a:solidFill>
                  <a:prstClr val="black"/>
                </a:solidFill>
                <a:latin typeface="+mn-lt"/>
                <a:cs typeface="Arial" panose="020B0604020202020204" pitchFamily="34" charset="0"/>
              </a:rPr>
              <a:t>References</a:t>
            </a:r>
          </a:p>
        </p:txBody>
      </p:sp>
      <p:sp>
        <p:nvSpPr>
          <p:cNvPr id="34" name="Rectangle 33">
            <a:extLst>
              <a:ext uri="{FF2B5EF4-FFF2-40B4-BE49-F238E27FC236}">
                <a16:creationId xmlns:a16="http://schemas.microsoft.com/office/drawing/2014/main" id="{38B2D16D-FE06-2BA1-8883-E09D85FAC4A1}"/>
              </a:ext>
            </a:extLst>
          </p:cNvPr>
          <p:cNvSpPr/>
          <p:nvPr/>
        </p:nvSpPr>
        <p:spPr>
          <a:xfrm>
            <a:off x="1495425" y="7824788"/>
            <a:ext cx="13504863" cy="24372887"/>
          </a:xfrm>
          <a:prstGeom prst="rect">
            <a:avLst/>
          </a:prstGeom>
          <a:noFill/>
          <a:ln cap="rnd">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686861" eaLnBrk="1" fontAlgn="auto" hangingPunct="1">
              <a:spcBef>
                <a:spcPts val="0"/>
              </a:spcBef>
              <a:spcAft>
                <a:spcPts val="0"/>
              </a:spcAft>
              <a:defRPr/>
            </a:pPr>
            <a:endParaRPr lang="en-US" sz="7258">
              <a:solidFill>
                <a:prstClr val="white"/>
              </a:solidFill>
            </a:endParaRPr>
          </a:p>
        </p:txBody>
      </p:sp>
      <p:sp>
        <p:nvSpPr>
          <p:cNvPr id="35" name="Rectangle 34">
            <a:extLst>
              <a:ext uri="{FF2B5EF4-FFF2-40B4-BE49-F238E27FC236}">
                <a16:creationId xmlns:a16="http://schemas.microsoft.com/office/drawing/2014/main" id="{B729AC61-133A-8D36-FD6D-21F8B98F15BA}"/>
              </a:ext>
            </a:extLst>
          </p:cNvPr>
          <p:cNvSpPr/>
          <p:nvPr/>
        </p:nvSpPr>
        <p:spPr>
          <a:xfrm>
            <a:off x="15284450" y="7824788"/>
            <a:ext cx="13504863" cy="24372887"/>
          </a:xfrm>
          <a:prstGeom prst="rect">
            <a:avLst/>
          </a:prstGeom>
          <a:noFill/>
          <a:ln cap="rnd">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686861" eaLnBrk="1" fontAlgn="auto" hangingPunct="1">
              <a:spcBef>
                <a:spcPts val="0"/>
              </a:spcBef>
              <a:spcAft>
                <a:spcPts val="0"/>
              </a:spcAft>
              <a:defRPr/>
            </a:pPr>
            <a:endParaRPr lang="en-US" sz="7258">
              <a:solidFill>
                <a:prstClr val="white"/>
              </a:solidFill>
            </a:endParaRPr>
          </a:p>
        </p:txBody>
      </p:sp>
      <p:sp>
        <p:nvSpPr>
          <p:cNvPr id="36" name="Rectangle 35">
            <a:extLst>
              <a:ext uri="{FF2B5EF4-FFF2-40B4-BE49-F238E27FC236}">
                <a16:creationId xmlns:a16="http://schemas.microsoft.com/office/drawing/2014/main" id="{6EC0118D-DED1-0504-FB9C-A7B9ECC19D4B}"/>
              </a:ext>
            </a:extLst>
          </p:cNvPr>
          <p:cNvSpPr/>
          <p:nvPr/>
        </p:nvSpPr>
        <p:spPr>
          <a:xfrm>
            <a:off x="29049663" y="7824788"/>
            <a:ext cx="13504862" cy="24372887"/>
          </a:xfrm>
          <a:prstGeom prst="rect">
            <a:avLst/>
          </a:prstGeom>
          <a:noFill/>
          <a:ln cap="rnd">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686861" eaLnBrk="1" fontAlgn="auto" hangingPunct="1">
              <a:spcBef>
                <a:spcPts val="0"/>
              </a:spcBef>
              <a:spcAft>
                <a:spcPts val="0"/>
              </a:spcAft>
              <a:defRPr/>
            </a:pPr>
            <a:endParaRPr lang="en-US" sz="7258">
              <a:solidFill>
                <a:prstClr val="white"/>
              </a:solidFill>
            </a:endParaRPr>
          </a:p>
        </p:txBody>
      </p:sp>
      <p:sp>
        <p:nvSpPr>
          <p:cNvPr id="37" name="TextBox 1">
            <a:extLst>
              <a:ext uri="{FF2B5EF4-FFF2-40B4-BE49-F238E27FC236}">
                <a16:creationId xmlns:a16="http://schemas.microsoft.com/office/drawing/2014/main" id="{00DE0B7E-ACA6-753E-9C9D-5BF842C35E64}"/>
              </a:ext>
            </a:extLst>
          </p:cNvPr>
          <p:cNvSpPr txBox="1">
            <a:spLocks noChangeArrowheads="1"/>
          </p:cNvSpPr>
          <p:nvPr/>
        </p:nvSpPr>
        <p:spPr bwMode="auto">
          <a:xfrm>
            <a:off x="29943342" y="21510049"/>
            <a:ext cx="11466513" cy="3970318"/>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marL="342900" marR="0" lvl="0" indent="-342900">
              <a:spcBef>
                <a:spcPts val="0"/>
              </a:spcBef>
              <a:spcAft>
                <a:spcPts val="0"/>
              </a:spcAft>
              <a:buFont typeface="+mj-lt"/>
              <a:buAutoNum type="arabicPeriod"/>
            </a:pPr>
            <a:r>
              <a:rPr lang="en-US" sz="2800" b="1" kern="100" dirty="0">
                <a:effectLst/>
                <a:ea typeface="Aptos" panose="020B0004020202020204" pitchFamily="34" charset="0"/>
                <a:cs typeface="Calibri" panose="020F0502020204030204" pitchFamily="34" charset="0"/>
              </a:rPr>
              <a:t>Addition of anti-LAG-3 to anti PD-1 results in better outcomes in melanoma treatment, although the objective response rate varies greatly.</a:t>
            </a:r>
            <a:endParaRPr lang="en-US" sz="2800" kern="100" dirty="0">
              <a:effectLst/>
              <a:ea typeface="Aptos" panose="020B0004020202020204" pitchFamily="34" charset="0"/>
              <a:cs typeface="Calibri" panose="020F0502020204030204" pitchFamily="34" charset="0"/>
            </a:endParaRPr>
          </a:p>
          <a:p>
            <a:pPr marL="342900" marR="0" lvl="0" indent="-342900">
              <a:spcBef>
                <a:spcPts val="0"/>
              </a:spcBef>
              <a:spcAft>
                <a:spcPts val="0"/>
              </a:spcAft>
              <a:buFont typeface="+mj-lt"/>
              <a:buAutoNum type="arabicPeriod"/>
            </a:pPr>
            <a:r>
              <a:rPr lang="en-US" sz="2800" b="1" kern="100" dirty="0">
                <a:effectLst/>
                <a:ea typeface="Aptos" panose="020B0004020202020204" pitchFamily="34" charset="0"/>
                <a:cs typeface="Calibri" panose="020F0502020204030204" pitchFamily="34" charset="0"/>
              </a:rPr>
              <a:t>Combined anti-LAG-3 and anti-PD-1 appears to be more effective in patients who never received anti-PD-1 treatment.</a:t>
            </a:r>
            <a:endParaRPr lang="en-US" sz="2800" kern="100" dirty="0">
              <a:effectLst/>
              <a:ea typeface="Aptos" panose="020B0004020202020204" pitchFamily="34" charset="0"/>
              <a:cs typeface="Calibri" panose="020F0502020204030204" pitchFamily="34" charset="0"/>
            </a:endParaRPr>
          </a:p>
          <a:p>
            <a:pPr marL="342900" marR="0" lvl="0" indent="-342900">
              <a:spcBef>
                <a:spcPts val="0"/>
              </a:spcBef>
              <a:spcAft>
                <a:spcPts val="0"/>
              </a:spcAft>
              <a:buFont typeface="+mj-lt"/>
              <a:buAutoNum type="arabicPeriod"/>
            </a:pPr>
            <a:r>
              <a:rPr lang="en-US" sz="2800" b="1" kern="100" dirty="0">
                <a:effectLst/>
                <a:ea typeface="Aptos" panose="020B0004020202020204" pitchFamily="34" charset="0"/>
                <a:cs typeface="Calibri" panose="020F0502020204030204" pitchFamily="34" charset="0"/>
              </a:rPr>
              <a:t>Combined anti-LAG-3 and anti-PD-1 appears to be more effective in melanoma with higher levels of LAG-3 positive </a:t>
            </a:r>
            <a:r>
              <a:rPr lang="en-US" sz="2800" b="1" kern="100" dirty="0" err="1">
                <a:effectLst/>
                <a:ea typeface="Aptos" panose="020B0004020202020204" pitchFamily="34" charset="0"/>
                <a:cs typeface="Calibri" panose="020F0502020204030204" pitchFamily="34" charset="0"/>
              </a:rPr>
              <a:t>intratumoral</a:t>
            </a:r>
            <a:r>
              <a:rPr lang="en-US" sz="2800" b="1" kern="100" dirty="0">
                <a:effectLst/>
                <a:ea typeface="Aptos" panose="020B0004020202020204" pitchFamily="34" charset="0"/>
                <a:cs typeface="Calibri" panose="020F0502020204030204" pitchFamily="34" charset="0"/>
              </a:rPr>
              <a:t> lymphocytes.</a:t>
            </a:r>
            <a:endParaRPr lang="en-US" sz="2800" kern="100" dirty="0">
              <a:effectLst/>
              <a:ea typeface="Aptos" panose="020B0004020202020204" pitchFamily="34" charset="0"/>
              <a:cs typeface="Calibri" panose="020F0502020204030204" pitchFamily="34" charset="0"/>
            </a:endParaRPr>
          </a:p>
          <a:p>
            <a:pPr marL="342900" marR="0" lvl="0" indent="-342900">
              <a:spcBef>
                <a:spcPts val="0"/>
              </a:spcBef>
              <a:spcAft>
                <a:spcPts val="0"/>
              </a:spcAft>
              <a:buFont typeface="+mj-lt"/>
              <a:buAutoNum type="arabicPeriod"/>
            </a:pPr>
            <a:r>
              <a:rPr lang="en-US" sz="2800" b="1" kern="100" dirty="0">
                <a:effectLst/>
                <a:ea typeface="Aptos" panose="020B0004020202020204" pitchFamily="34" charset="0"/>
                <a:cs typeface="Calibri" panose="020F0502020204030204" pitchFamily="34" charset="0"/>
              </a:rPr>
              <a:t> Assessment of </a:t>
            </a:r>
            <a:r>
              <a:rPr lang="en-US" sz="2800" b="1" kern="100" dirty="0" err="1">
                <a:effectLst/>
                <a:ea typeface="Aptos" panose="020B0004020202020204" pitchFamily="34" charset="0"/>
                <a:cs typeface="Calibri" panose="020F0502020204030204" pitchFamily="34" charset="0"/>
              </a:rPr>
              <a:t>intratumoral</a:t>
            </a:r>
            <a:r>
              <a:rPr lang="en-US" sz="2800" b="1" kern="100" dirty="0">
                <a:effectLst/>
                <a:ea typeface="Aptos" panose="020B0004020202020204" pitchFamily="34" charset="0"/>
                <a:cs typeface="Calibri" panose="020F0502020204030204" pitchFamily="34" charset="0"/>
              </a:rPr>
              <a:t> LAG-3 positive </a:t>
            </a:r>
            <a:r>
              <a:rPr lang="en-US" sz="2800" b="1" kern="100" dirty="0" err="1">
                <a:effectLst/>
                <a:ea typeface="Aptos" panose="020B0004020202020204" pitchFamily="34" charset="0"/>
                <a:cs typeface="Calibri" panose="020F0502020204030204" pitchFamily="34" charset="0"/>
              </a:rPr>
              <a:t>intratumoral</a:t>
            </a:r>
            <a:r>
              <a:rPr lang="en-US" sz="2800" b="1" kern="100" dirty="0">
                <a:effectLst/>
                <a:ea typeface="Aptos" panose="020B0004020202020204" pitchFamily="34" charset="0"/>
                <a:cs typeface="Calibri" panose="020F0502020204030204" pitchFamily="34" charset="0"/>
              </a:rPr>
              <a:t> lymphocytes before and during combined anti-LAG-3 and anti-PD-1 might be indicative of clinical responses.</a:t>
            </a:r>
            <a:endParaRPr lang="en-US" sz="2800" kern="100" dirty="0">
              <a:effectLst/>
              <a:ea typeface="Aptos" panose="020B0004020202020204" pitchFamily="34" charset="0"/>
              <a:cs typeface="Calibri" panose="020F0502020204030204" pitchFamily="34" charset="0"/>
            </a:endParaRPr>
          </a:p>
        </p:txBody>
      </p:sp>
      <p:sp>
        <p:nvSpPr>
          <p:cNvPr id="39" name="TextBox 38">
            <a:extLst>
              <a:ext uri="{FF2B5EF4-FFF2-40B4-BE49-F238E27FC236}">
                <a16:creationId xmlns:a16="http://schemas.microsoft.com/office/drawing/2014/main" id="{9505D536-7A88-2FDF-83EC-3961F2A0A1B7}"/>
              </a:ext>
            </a:extLst>
          </p:cNvPr>
          <p:cNvSpPr txBox="1"/>
          <p:nvPr/>
        </p:nvSpPr>
        <p:spPr>
          <a:xfrm>
            <a:off x="29981523" y="8158983"/>
            <a:ext cx="11818144" cy="1209242"/>
          </a:xfrm>
          <a:prstGeom prst="rect">
            <a:avLst/>
          </a:prstGeom>
          <a:noFill/>
          <a:ln>
            <a:solidFill>
              <a:schemeClr val="accent1">
                <a:lumMod val="75000"/>
              </a:schemeClr>
            </a:solidFill>
          </a:ln>
        </p:spPr>
        <p:txBody>
          <a:bodyPr wrap="square">
            <a:spAutoFit/>
          </a:bodyPr>
          <a:lstStyle/>
          <a:p>
            <a:pPr algn="ctr" defTabSz="3686861" eaLnBrk="1" fontAlgn="auto" hangingPunct="1">
              <a:spcBef>
                <a:spcPts val="0"/>
              </a:spcBef>
              <a:spcAft>
                <a:spcPts val="0"/>
              </a:spcAft>
              <a:defRPr/>
            </a:pPr>
            <a:r>
              <a:rPr lang="en-US" sz="7258" b="1" dirty="0">
                <a:solidFill>
                  <a:prstClr val="black"/>
                </a:solidFill>
                <a:latin typeface="+mn-lt"/>
                <a:cs typeface="Arial" panose="020B0604020202020204" pitchFamily="34" charset="0"/>
              </a:rPr>
              <a:t>Included Studies</a:t>
            </a:r>
          </a:p>
        </p:txBody>
      </p:sp>
      <p:sp>
        <p:nvSpPr>
          <p:cNvPr id="41" name="TextBox 40">
            <a:extLst>
              <a:ext uri="{FF2B5EF4-FFF2-40B4-BE49-F238E27FC236}">
                <a16:creationId xmlns:a16="http://schemas.microsoft.com/office/drawing/2014/main" id="{67FBEBD0-4561-E8DB-731C-426FFE2C0B1C}"/>
              </a:ext>
            </a:extLst>
          </p:cNvPr>
          <p:cNvSpPr txBox="1"/>
          <p:nvPr/>
        </p:nvSpPr>
        <p:spPr>
          <a:xfrm>
            <a:off x="15843218" y="13348909"/>
            <a:ext cx="11685937" cy="1209675"/>
          </a:xfrm>
          <a:prstGeom prst="rect">
            <a:avLst/>
          </a:prstGeom>
          <a:noFill/>
          <a:ln>
            <a:solidFill>
              <a:schemeClr val="accent1"/>
            </a:solidFill>
          </a:ln>
        </p:spPr>
        <p:txBody>
          <a:bodyPr wrap="square">
            <a:spAutoFit/>
          </a:bodyPr>
          <a:lstStyle/>
          <a:p>
            <a:pPr algn="ctr">
              <a:defRPr/>
            </a:pPr>
            <a:r>
              <a:rPr lang="en-US" sz="7260" b="1" dirty="0"/>
              <a:t>Results</a:t>
            </a:r>
          </a:p>
        </p:txBody>
      </p:sp>
      <p:sp>
        <p:nvSpPr>
          <p:cNvPr id="42" name="Title 1">
            <a:extLst>
              <a:ext uri="{FF2B5EF4-FFF2-40B4-BE49-F238E27FC236}">
                <a16:creationId xmlns:a16="http://schemas.microsoft.com/office/drawing/2014/main" id="{96039C44-2C6A-4E72-7292-A584BB92E4B3}"/>
              </a:ext>
            </a:extLst>
          </p:cNvPr>
          <p:cNvSpPr txBox="1">
            <a:spLocks noChangeArrowheads="1"/>
          </p:cNvSpPr>
          <p:nvPr/>
        </p:nvSpPr>
        <p:spPr bwMode="auto">
          <a:xfrm>
            <a:off x="760413" y="3382963"/>
            <a:ext cx="42370375" cy="4973637"/>
          </a:xfrm>
          <a:prstGeom prst="rect">
            <a:avLst/>
          </a:prstGeom>
          <a:noFill/>
          <a:ln>
            <a:noFill/>
          </a:ln>
        </p:spPr>
        <p:txBody>
          <a:bodyPr anchor="ctr">
            <a:normAutofit/>
          </a:bodyPr>
          <a:lstStyle>
            <a:lvl1pPr algn="l" defTabSz="3290888" rtl="0" eaLnBrk="0" fontAlgn="base" hangingPunct="0">
              <a:lnSpc>
                <a:spcPct val="90000"/>
              </a:lnSpc>
              <a:spcBef>
                <a:spcPct val="0"/>
              </a:spcBef>
              <a:spcAft>
                <a:spcPct val="0"/>
              </a:spcAft>
              <a:defRPr sz="15800" kern="1200">
                <a:solidFill>
                  <a:schemeClr val="tx1"/>
                </a:solidFill>
                <a:latin typeface="+mj-lt"/>
                <a:ea typeface="+mj-ea"/>
                <a:cs typeface="+mj-cs"/>
              </a:defRPr>
            </a:lvl1pPr>
            <a:lvl2pPr algn="l" defTabSz="3290888" rtl="0" eaLnBrk="0" fontAlgn="base" hangingPunct="0">
              <a:lnSpc>
                <a:spcPct val="90000"/>
              </a:lnSpc>
              <a:spcBef>
                <a:spcPct val="0"/>
              </a:spcBef>
              <a:spcAft>
                <a:spcPct val="0"/>
              </a:spcAft>
              <a:defRPr sz="15800">
                <a:solidFill>
                  <a:schemeClr val="tx1"/>
                </a:solidFill>
                <a:latin typeface="Calibri Light" panose="020F0302020204030204" pitchFamily="34" charset="0"/>
              </a:defRPr>
            </a:lvl2pPr>
            <a:lvl3pPr algn="l" defTabSz="3290888" rtl="0" eaLnBrk="0" fontAlgn="base" hangingPunct="0">
              <a:lnSpc>
                <a:spcPct val="90000"/>
              </a:lnSpc>
              <a:spcBef>
                <a:spcPct val="0"/>
              </a:spcBef>
              <a:spcAft>
                <a:spcPct val="0"/>
              </a:spcAft>
              <a:defRPr sz="15800">
                <a:solidFill>
                  <a:schemeClr val="tx1"/>
                </a:solidFill>
                <a:latin typeface="Calibri Light" panose="020F0302020204030204" pitchFamily="34" charset="0"/>
              </a:defRPr>
            </a:lvl3pPr>
            <a:lvl4pPr algn="l" defTabSz="3290888" rtl="0" eaLnBrk="0" fontAlgn="base" hangingPunct="0">
              <a:lnSpc>
                <a:spcPct val="90000"/>
              </a:lnSpc>
              <a:spcBef>
                <a:spcPct val="0"/>
              </a:spcBef>
              <a:spcAft>
                <a:spcPct val="0"/>
              </a:spcAft>
              <a:defRPr sz="15800">
                <a:solidFill>
                  <a:schemeClr val="tx1"/>
                </a:solidFill>
                <a:latin typeface="Calibri Light" panose="020F0302020204030204" pitchFamily="34" charset="0"/>
              </a:defRPr>
            </a:lvl4pPr>
            <a:lvl5pPr algn="l" defTabSz="3290888" rtl="0" eaLnBrk="0" fontAlgn="base" hangingPunct="0">
              <a:lnSpc>
                <a:spcPct val="90000"/>
              </a:lnSpc>
              <a:spcBef>
                <a:spcPct val="0"/>
              </a:spcBef>
              <a:spcAft>
                <a:spcPct val="0"/>
              </a:spcAft>
              <a:defRPr sz="15800">
                <a:solidFill>
                  <a:schemeClr val="tx1"/>
                </a:solidFill>
                <a:latin typeface="Calibri Light" panose="020F0302020204030204" pitchFamily="34" charset="0"/>
              </a:defRPr>
            </a:lvl5pPr>
            <a:lvl6pPr marL="457200" algn="l" defTabSz="3290888" rtl="0" fontAlgn="base">
              <a:lnSpc>
                <a:spcPct val="90000"/>
              </a:lnSpc>
              <a:spcBef>
                <a:spcPct val="0"/>
              </a:spcBef>
              <a:spcAft>
                <a:spcPct val="0"/>
              </a:spcAft>
              <a:defRPr sz="15800">
                <a:solidFill>
                  <a:schemeClr val="tx1"/>
                </a:solidFill>
                <a:latin typeface="Calibri Light" panose="020F0302020204030204" pitchFamily="34" charset="0"/>
              </a:defRPr>
            </a:lvl6pPr>
            <a:lvl7pPr marL="914400" algn="l" defTabSz="3290888" rtl="0" fontAlgn="base">
              <a:lnSpc>
                <a:spcPct val="90000"/>
              </a:lnSpc>
              <a:spcBef>
                <a:spcPct val="0"/>
              </a:spcBef>
              <a:spcAft>
                <a:spcPct val="0"/>
              </a:spcAft>
              <a:defRPr sz="15800">
                <a:solidFill>
                  <a:schemeClr val="tx1"/>
                </a:solidFill>
                <a:latin typeface="Calibri Light" panose="020F0302020204030204" pitchFamily="34" charset="0"/>
              </a:defRPr>
            </a:lvl7pPr>
            <a:lvl8pPr marL="1371600" algn="l" defTabSz="3290888" rtl="0" fontAlgn="base">
              <a:lnSpc>
                <a:spcPct val="90000"/>
              </a:lnSpc>
              <a:spcBef>
                <a:spcPct val="0"/>
              </a:spcBef>
              <a:spcAft>
                <a:spcPct val="0"/>
              </a:spcAft>
              <a:defRPr sz="15800">
                <a:solidFill>
                  <a:schemeClr val="tx1"/>
                </a:solidFill>
                <a:latin typeface="Calibri Light" panose="020F0302020204030204" pitchFamily="34" charset="0"/>
              </a:defRPr>
            </a:lvl8pPr>
            <a:lvl9pPr marL="1828800" algn="l" defTabSz="3290888" rtl="0" fontAlgn="base">
              <a:lnSpc>
                <a:spcPct val="90000"/>
              </a:lnSpc>
              <a:spcBef>
                <a:spcPct val="0"/>
              </a:spcBef>
              <a:spcAft>
                <a:spcPct val="0"/>
              </a:spcAft>
              <a:defRPr sz="15800">
                <a:solidFill>
                  <a:schemeClr val="tx1"/>
                </a:solidFill>
                <a:latin typeface="Calibri Light" panose="020F0302020204030204" pitchFamily="34" charset="0"/>
              </a:defRPr>
            </a:lvl9pPr>
          </a:lstStyle>
          <a:p>
            <a:pPr marL="0" marR="0" algn="ctr">
              <a:spcBef>
                <a:spcPts val="0"/>
              </a:spcBef>
              <a:spcAft>
                <a:spcPts val="0"/>
              </a:spcAft>
            </a:pPr>
            <a:r>
              <a:rPr lang="en-US" sz="6800" kern="100" dirty="0">
                <a:solidFill>
                  <a:schemeClr val="bg1"/>
                </a:solidFill>
                <a:effectLst/>
                <a:latin typeface="+mn-lt"/>
                <a:ea typeface="Aptos" panose="020B0004020202020204" pitchFamily="34" charset="0"/>
                <a:cs typeface="Times New Roman" panose="02020603050405020304" pitchFamily="18" charset="0"/>
              </a:rPr>
              <a:t>Rachel E. Thomas, MA, OMS-1</a:t>
            </a:r>
            <a:r>
              <a:rPr lang="en-US" sz="6800" kern="100" baseline="30000" dirty="0">
                <a:solidFill>
                  <a:schemeClr val="bg1"/>
                </a:solidFill>
                <a:effectLst/>
                <a:latin typeface="+mn-lt"/>
                <a:ea typeface="Aptos" panose="020B0004020202020204" pitchFamily="34" charset="0"/>
                <a:cs typeface="Times New Roman" panose="02020603050405020304" pitchFamily="18" charset="0"/>
              </a:rPr>
              <a:t>1</a:t>
            </a:r>
            <a:r>
              <a:rPr lang="en-US" sz="6800" kern="100" dirty="0">
                <a:solidFill>
                  <a:schemeClr val="bg1"/>
                </a:solidFill>
                <a:effectLst/>
                <a:latin typeface="+mn-lt"/>
                <a:ea typeface="Aptos" panose="020B0004020202020204" pitchFamily="34" charset="0"/>
                <a:cs typeface="Times New Roman" panose="02020603050405020304" pitchFamily="18" charset="0"/>
              </a:rPr>
              <a:t>,  Jun Wang, MD, PhD</a:t>
            </a:r>
            <a:r>
              <a:rPr lang="en-US" sz="6800" kern="100" baseline="30000" dirty="0">
                <a:solidFill>
                  <a:schemeClr val="bg1"/>
                </a:solidFill>
                <a:effectLst/>
                <a:latin typeface="+mn-lt"/>
                <a:ea typeface="Aptos" panose="020B0004020202020204" pitchFamily="34" charset="0"/>
                <a:cs typeface="Times New Roman" panose="02020603050405020304" pitchFamily="18" charset="0"/>
              </a:rPr>
              <a:t>2</a:t>
            </a:r>
            <a:endParaRPr lang="en-US" sz="6800" kern="100" dirty="0">
              <a:solidFill>
                <a:schemeClr val="bg1"/>
              </a:solidFill>
              <a:effectLst/>
              <a:latin typeface="+mn-lt"/>
              <a:ea typeface="Aptos" panose="020B0004020202020204" pitchFamily="34" charset="0"/>
              <a:cs typeface="Times New Roman" panose="02020603050405020304" pitchFamily="18" charset="0"/>
            </a:endParaRPr>
          </a:p>
          <a:p>
            <a:pPr marL="0" marR="0" algn="ctr">
              <a:spcBef>
                <a:spcPts val="0"/>
              </a:spcBef>
              <a:spcAft>
                <a:spcPts val="0"/>
              </a:spcAft>
            </a:pPr>
            <a:endParaRPr lang="en-US" sz="6600" kern="100" dirty="0">
              <a:solidFill>
                <a:schemeClr val="bg1"/>
              </a:solidFill>
              <a:effectLst/>
              <a:latin typeface="+mn-lt"/>
              <a:ea typeface="Aptos" panose="020B0004020202020204" pitchFamily="34" charset="0"/>
              <a:cs typeface="Times New Roman" panose="02020603050405020304" pitchFamily="18" charset="0"/>
            </a:endParaRPr>
          </a:p>
          <a:p>
            <a:pPr marL="0" marR="0" algn="ctr">
              <a:spcBef>
                <a:spcPts val="0"/>
              </a:spcBef>
              <a:spcAft>
                <a:spcPts val="0"/>
              </a:spcAft>
            </a:pPr>
            <a:r>
              <a:rPr lang="en-US" sz="6000" kern="100" baseline="30000" dirty="0">
                <a:solidFill>
                  <a:schemeClr val="bg1"/>
                </a:solidFill>
                <a:effectLst/>
                <a:latin typeface="+mn-lt"/>
                <a:ea typeface="Aptos" panose="020B0004020202020204" pitchFamily="34" charset="0"/>
                <a:cs typeface="Times New Roman" panose="02020603050405020304" pitchFamily="18" charset="0"/>
              </a:rPr>
              <a:t>1</a:t>
            </a:r>
            <a:r>
              <a:rPr lang="en-US" sz="6000" kern="100" dirty="0">
                <a:solidFill>
                  <a:schemeClr val="bg1"/>
                </a:solidFill>
                <a:effectLst/>
                <a:latin typeface="+mn-lt"/>
                <a:ea typeface="Aptos" panose="020B0004020202020204" pitchFamily="34" charset="0"/>
                <a:cs typeface="Times New Roman" panose="02020603050405020304" pitchFamily="18" charset="0"/>
              </a:rPr>
              <a:t>Osteopathic Medicine Student, </a:t>
            </a:r>
            <a:r>
              <a:rPr lang="en-US" sz="6000" kern="100" dirty="0" err="1">
                <a:solidFill>
                  <a:schemeClr val="bg1"/>
                </a:solidFill>
                <a:effectLst/>
                <a:latin typeface="+mn-lt"/>
                <a:ea typeface="Aptos" panose="020B0004020202020204" pitchFamily="34" charset="0"/>
                <a:cs typeface="Times New Roman" panose="02020603050405020304" pitchFamily="18" charset="0"/>
              </a:rPr>
              <a:t>DeBusk</a:t>
            </a:r>
            <a:r>
              <a:rPr lang="en-US" sz="6000" kern="100" dirty="0">
                <a:solidFill>
                  <a:schemeClr val="bg1"/>
                </a:solidFill>
                <a:effectLst/>
                <a:latin typeface="+mn-lt"/>
                <a:ea typeface="Aptos" panose="020B0004020202020204" pitchFamily="34" charset="0"/>
                <a:cs typeface="Times New Roman" panose="02020603050405020304" pitchFamily="18" charset="0"/>
              </a:rPr>
              <a:t> College of Osteopathic Medicine, Lincoln Memorial University, Knoxville, TN</a:t>
            </a:r>
          </a:p>
          <a:p>
            <a:pPr marL="0" marR="0" algn="ctr">
              <a:spcBef>
                <a:spcPts val="0"/>
              </a:spcBef>
              <a:spcAft>
                <a:spcPts val="0"/>
              </a:spcAft>
            </a:pPr>
            <a:r>
              <a:rPr lang="en-US" sz="6000" kern="100" baseline="30000" dirty="0">
                <a:solidFill>
                  <a:schemeClr val="bg1"/>
                </a:solidFill>
                <a:effectLst/>
                <a:latin typeface="+mn-lt"/>
                <a:ea typeface="Aptos" panose="020B0004020202020204" pitchFamily="34" charset="0"/>
                <a:cs typeface="Times New Roman" panose="02020603050405020304" pitchFamily="18" charset="0"/>
              </a:rPr>
              <a:t>2</a:t>
            </a:r>
            <a:r>
              <a:rPr lang="en-US" sz="6000" kern="100" dirty="0">
                <a:solidFill>
                  <a:schemeClr val="bg1"/>
                </a:solidFill>
                <a:effectLst/>
                <a:latin typeface="+mn-lt"/>
                <a:ea typeface="Aptos" panose="020B0004020202020204" pitchFamily="34" charset="0"/>
                <a:cs typeface="Times New Roman" panose="02020603050405020304" pitchFamily="18" charset="0"/>
              </a:rPr>
              <a:t>Department of Pathology, </a:t>
            </a:r>
            <a:r>
              <a:rPr lang="en-US" sz="6000" kern="100" dirty="0" err="1">
                <a:solidFill>
                  <a:schemeClr val="bg1"/>
                </a:solidFill>
                <a:effectLst/>
                <a:latin typeface="+mn-lt"/>
                <a:ea typeface="Aptos" panose="020B0004020202020204" pitchFamily="34" charset="0"/>
                <a:cs typeface="Times New Roman" panose="02020603050405020304" pitchFamily="18" charset="0"/>
              </a:rPr>
              <a:t>DeBusk</a:t>
            </a:r>
            <a:r>
              <a:rPr lang="en-US" sz="6000" kern="100" dirty="0">
                <a:solidFill>
                  <a:schemeClr val="bg1"/>
                </a:solidFill>
                <a:effectLst/>
                <a:latin typeface="+mn-lt"/>
                <a:ea typeface="Aptos" panose="020B0004020202020204" pitchFamily="34" charset="0"/>
                <a:cs typeface="Times New Roman" panose="02020603050405020304" pitchFamily="18" charset="0"/>
              </a:rPr>
              <a:t> College of Osteopathic Medicine, Lincoln Memorial University, Knoxville, TN</a:t>
            </a:r>
            <a:br>
              <a:rPr lang="en-US" altLang="en-US" sz="6000" dirty="0">
                <a:solidFill>
                  <a:schemeClr val="bg1">
                    <a:lumMod val="95000"/>
                  </a:schemeClr>
                </a:solidFill>
                <a:latin typeface="+mn-lt"/>
                <a:cs typeface="Arial" panose="020B0604020202020204" pitchFamily="34" charset="0"/>
              </a:rPr>
            </a:br>
            <a:endParaRPr lang="en-US" altLang="en-US" sz="6600" dirty="0">
              <a:solidFill>
                <a:schemeClr val="bg1">
                  <a:lumMod val="95000"/>
                </a:schemeClr>
              </a:solidFill>
              <a:latin typeface="+mn-lt"/>
            </a:endParaRPr>
          </a:p>
        </p:txBody>
      </p:sp>
      <p:pic>
        <p:nvPicPr>
          <p:cNvPr id="43" name="Picture 15" descr="Text&#10;&#10;Description automatically generated with medium confidence">
            <a:extLst>
              <a:ext uri="{FF2B5EF4-FFF2-40B4-BE49-F238E27FC236}">
                <a16:creationId xmlns:a16="http://schemas.microsoft.com/office/drawing/2014/main" id="{223191B7-C94C-0BA0-8B59-3C8055248A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401" y="109538"/>
            <a:ext cx="5384403" cy="262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690FF03B-1685-9C10-872B-9DB42F939B34}"/>
              </a:ext>
            </a:extLst>
          </p:cNvPr>
          <p:cNvSpPr txBox="1"/>
          <p:nvPr/>
        </p:nvSpPr>
        <p:spPr>
          <a:xfrm>
            <a:off x="30948312" y="18780125"/>
            <a:ext cx="10851355" cy="1231106"/>
          </a:xfrm>
          <a:prstGeom prst="rect">
            <a:avLst/>
          </a:prstGeom>
          <a:noFill/>
        </p:spPr>
        <p:txBody>
          <a:bodyPr wrap="square" rtlCol="0">
            <a:spAutoFit/>
          </a:bodyPr>
          <a:lstStyle/>
          <a:p>
            <a:pPr marL="0" marR="0">
              <a:spcBef>
                <a:spcPts val="0"/>
              </a:spcBef>
              <a:spcAft>
                <a:spcPts val="0"/>
              </a:spcAft>
            </a:pPr>
            <a:r>
              <a:rPr lang="en-US" sz="2800" b="1" kern="100" dirty="0">
                <a:effectLst/>
                <a:latin typeface="Calibri" panose="020F0502020204030204" pitchFamily="34" charset="0"/>
                <a:ea typeface="Aptos" panose="020B0004020202020204" pitchFamily="34" charset="0"/>
                <a:cs typeface="Calibri" panose="020F0502020204030204" pitchFamily="34" charset="0"/>
              </a:rPr>
              <a:t>Figure 1. PRISMA 202 flow diagram for new systematic reviews which included searches of databases and registers only</a:t>
            </a:r>
            <a:endParaRPr lang="en-US" sz="2800" kern="100" dirty="0">
              <a:effectLst/>
              <a:latin typeface="Calibri" panose="020F0502020204030204" pitchFamily="34" charset="0"/>
              <a:ea typeface="Aptos" panose="020B0004020202020204" pitchFamily="34" charset="0"/>
              <a:cs typeface="Calibri" panose="020F0502020204030204" pitchFamily="34" charset="0"/>
            </a:endParaRPr>
          </a:p>
          <a:p>
            <a:endParaRPr lang="en-US" dirty="0"/>
          </a:p>
        </p:txBody>
      </p:sp>
      <p:sp>
        <p:nvSpPr>
          <p:cNvPr id="7" name="TextBox 6">
            <a:extLst>
              <a:ext uri="{FF2B5EF4-FFF2-40B4-BE49-F238E27FC236}">
                <a16:creationId xmlns:a16="http://schemas.microsoft.com/office/drawing/2014/main" id="{7B023EF9-2098-9590-A6B0-5B6A89F7700E}"/>
              </a:ext>
            </a:extLst>
          </p:cNvPr>
          <p:cNvSpPr txBox="1"/>
          <p:nvPr/>
        </p:nvSpPr>
        <p:spPr>
          <a:xfrm>
            <a:off x="15839315" y="14733843"/>
            <a:ext cx="11685938" cy="17327820"/>
          </a:xfrm>
          <a:prstGeom prst="rect">
            <a:avLst/>
          </a:prstGeom>
          <a:noFill/>
        </p:spPr>
        <p:txBody>
          <a:bodyPr wrap="square" rtlCol="0">
            <a:spAutoFit/>
          </a:bodyPr>
          <a:lstStyle/>
          <a:p>
            <a:r>
              <a:rPr lang="en-US" sz="2800" b="1" kern="100" dirty="0">
                <a:effectLst/>
                <a:latin typeface="Calibri" panose="020F0502020204030204" pitchFamily="34" charset="0"/>
                <a:ea typeface="Aptos" panose="020B0004020202020204" pitchFamily="34" charset="0"/>
                <a:cs typeface="Calibri" panose="020F0502020204030204" pitchFamily="34" charset="0"/>
              </a:rPr>
              <a:t>1. Objective response rate of combined anti-LAG-3 and anti-PD-1 varies in different studies</a:t>
            </a:r>
            <a:endParaRPr lang="en-US" sz="2400" b="1" kern="100" dirty="0">
              <a:effectLst/>
              <a:latin typeface="Calibri" panose="020F0502020204030204" pitchFamily="34" charset="0"/>
              <a:ea typeface="Aptos" panose="020B0004020202020204" pitchFamily="34" charset="0"/>
              <a:cs typeface="Calibri" panose="020F0502020204030204" pitchFamily="34" charset="0"/>
            </a:endParaRPr>
          </a:p>
          <a:p>
            <a:pPr marL="0" marR="0">
              <a:spcBef>
                <a:spcPts val="0"/>
              </a:spcBef>
              <a:spcAft>
                <a:spcPts val="0"/>
              </a:spcAft>
            </a:pPr>
            <a:endParaRPr lang="en-US" sz="2400" b="1" kern="100" dirty="0">
              <a:latin typeface="Calibri" panose="020F0502020204030204" pitchFamily="34" charset="0"/>
              <a:ea typeface="Aptos" panose="020B0004020202020204" pitchFamily="34" charset="0"/>
              <a:cs typeface="Calibri" panose="020F0502020204030204" pitchFamily="34" charset="0"/>
            </a:endParaRPr>
          </a:p>
          <a:p>
            <a:pPr marL="0" marR="0">
              <a:spcBef>
                <a:spcPts val="0"/>
              </a:spcBef>
              <a:spcAft>
                <a:spcPts val="0"/>
              </a:spcAft>
            </a:pPr>
            <a:r>
              <a:rPr lang="en-US" sz="2400" b="1" kern="100" dirty="0">
                <a:effectLst/>
                <a:latin typeface="Calibri" panose="020F0502020204030204" pitchFamily="34" charset="0"/>
                <a:ea typeface="Aptos" panose="020B0004020202020204" pitchFamily="34" charset="0"/>
                <a:cs typeface="Calibri" panose="020F0502020204030204" pitchFamily="34" charset="0"/>
              </a:rPr>
              <a:t>Table 1. Overall objective response rate of combined anti-LAG-3 and anti-PD-1</a:t>
            </a:r>
            <a:endParaRPr lang="en-US" sz="2400" kern="100" dirty="0">
              <a:effectLst/>
              <a:latin typeface="Calibri" panose="020F0502020204030204" pitchFamily="34" charset="0"/>
              <a:ea typeface="Aptos" panose="020B0004020202020204" pitchFamily="34" charset="0"/>
              <a:cs typeface="Calibri" panose="020F0502020204030204" pitchFamily="34" charset="0"/>
            </a:endParaRPr>
          </a:p>
          <a:p>
            <a:pPr marL="0" marR="0">
              <a:spcBef>
                <a:spcPts val="0"/>
              </a:spcBef>
              <a:spcAft>
                <a:spcPts val="0"/>
              </a:spcAft>
            </a:pPr>
            <a:r>
              <a:rPr lang="en-US" sz="1800" b="1" kern="100" dirty="0">
                <a:effectLst/>
                <a:latin typeface="Calibri" panose="020F0502020204030204" pitchFamily="34" charset="0"/>
                <a:ea typeface="Aptos" panose="020B0004020202020204" pitchFamily="34" charset="0"/>
                <a:cs typeface="Calibri" panose="020F0502020204030204" pitchFamily="34" charset="0"/>
              </a:rPr>
              <a:t> </a:t>
            </a:r>
            <a:endParaRPr lang="en-US" sz="1800" kern="100" dirty="0">
              <a:effectLst/>
              <a:latin typeface="Calibri" panose="020F0502020204030204" pitchFamily="34" charset="0"/>
              <a:ea typeface="Aptos" panose="020B000402020202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pPr marL="0" marR="0">
              <a:spcBef>
                <a:spcPts val="0"/>
              </a:spcBef>
              <a:spcAft>
                <a:spcPts val="0"/>
              </a:spcAft>
            </a:pPr>
            <a:endParaRPr lang="en-US" sz="2800" kern="100" dirty="0">
              <a:effectLst/>
              <a:latin typeface="Calibri" panose="020F0502020204030204" pitchFamily="34" charset="0"/>
              <a:ea typeface="Aptos" panose="020B0004020202020204" pitchFamily="34" charset="0"/>
              <a:cs typeface="Calibri" panose="020F0502020204030204" pitchFamily="34" charset="0"/>
            </a:endParaRPr>
          </a:p>
          <a:p>
            <a:pPr marL="0" marR="0">
              <a:spcBef>
                <a:spcPts val="0"/>
              </a:spcBef>
              <a:spcAft>
                <a:spcPts val="0"/>
              </a:spcAft>
            </a:pPr>
            <a:endParaRPr lang="en-US" sz="2800" kern="100" dirty="0">
              <a:effectLst/>
              <a:latin typeface="Calibri" panose="020F0502020204030204" pitchFamily="34" charset="0"/>
              <a:ea typeface="Aptos" panose="020B0004020202020204" pitchFamily="34" charset="0"/>
              <a:cs typeface="Calibri" panose="020F0502020204030204" pitchFamily="34" charset="0"/>
            </a:endParaRPr>
          </a:p>
          <a:p>
            <a:pPr marL="0" marR="0">
              <a:spcBef>
                <a:spcPts val="0"/>
              </a:spcBef>
              <a:spcAft>
                <a:spcPts val="0"/>
              </a:spcAft>
            </a:pPr>
            <a:r>
              <a:rPr lang="en-US" sz="2800" b="1" kern="100" dirty="0">
                <a:effectLst/>
                <a:latin typeface="Calibri" panose="020F0502020204030204" pitchFamily="34" charset="0"/>
                <a:ea typeface="Aptos" panose="020B0004020202020204" pitchFamily="34" charset="0"/>
                <a:cs typeface="Calibri" panose="020F0502020204030204" pitchFamily="34" charset="0"/>
              </a:rPr>
              <a:t>2. Combined anti-LAG-3 and anti-PD-1 is more effective in anti-PD-1 naïve patients</a:t>
            </a:r>
            <a:endParaRPr lang="en-US" sz="2800" kern="100" dirty="0">
              <a:effectLst/>
              <a:latin typeface="Calibri" panose="020F0502020204030204" pitchFamily="34" charset="0"/>
              <a:ea typeface="Aptos" panose="020B000402020202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r>
              <a:rPr lang="en-US" sz="2400" b="1" kern="100" dirty="0">
                <a:effectLst/>
                <a:latin typeface="Calibri" panose="020F0502020204030204" pitchFamily="34" charset="0"/>
                <a:ea typeface="Aptos" panose="020B0004020202020204" pitchFamily="34" charset="0"/>
                <a:cs typeface="Calibri" panose="020F0502020204030204" pitchFamily="34" charset="0"/>
              </a:rPr>
              <a:t>Figure 2. Comparison of efficacy of combined anti-LAG and anti-PD-1 in patients with or without previous anti-PD-1</a:t>
            </a:r>
          </a:p>
          <a:p>
            <a:endParaRPr lang="en-US" sz="1800" b="1" kern="100" dirty="0">
              <a:effectLst/>
              <a:latin typeface="Calibri" panose="020F0502020204030204" pitchFamily="34" charset="0"/>
              <a:ea typeface="Aptos" panose="020B0004020202020204" pitchFamily="34" charset="0"/>
              <a:cs typeface="Calibri" panose="020F0502020204030204" pitchFamily="34" charset="0"/>
            </a:endParaRPr>
          </a:p>
          <a:p>
            <a:endParaRPr lang="en-US" sz="2800" b="1" kern="100" dirty="0">
              <a:latin typeface="Calibri" panose="020F0502020204030204" pitchFamily="34" charset="0"/>
              <a:ea typeface="Aptos" panose="020B0004020202020204" pitchFamily="34" charset="0"/>
              <a:cs typeface="Calibri" panose="020F0502020204030204" pitchFamily="34" charset="0"/>
            </a:endParaRPr>
          </a:p>
          <a:p>
            <a:r>
              <a:rPr lang="en-US" sz="2800" b="1" kern="100" dirty="0">
                <a:effectLst/>
                <a:latin typeface="Calibri" panose="020F0502020204030204" pitchFamily="34" charset="0"/>
                <a:ea typeface="Aptos" panose="020B0004020202020204" pitchFamily="34" charset="0"/>
                <a:cs typeface="Calibri" panose="020F0502020204030204" pitchFamily="34" charset="0"/>
              </a:rPr>
              <a:t>3. Efficacy of combined anti-LAG-3 and anti-PD-1 depends on levels of </a:t>
            </a:r>
            <a:r>
              <a:rPr lang="en-US" sz="2800" b="1" kern="100" dirty="0" err="1">
                <a:effectLst/>
                <a:latin typeface="Calibri" panose="020F0502020204030204" pitchFamily="34" charset="0"/>
                <a:ea typeface="Aptos" panose="020B0004020202020204" pitchFamily="34" charset="0"/>
                <a:cs typeface="Calibri" panose="020F0502020204030204" pitchFamily="34" charset="0"/>
              </a:rPr>
              <a:t>intratumoral</a:t>
            </a:r>
            <a:r>
              <a:rPr lang="en-US" sz="2800" b="1" kern="100" dirty="0">
                <a:effectLst/>
                <a:latin typeface="Calibri" panose="020F0502020204030204" pitchFamily="34" charset="0"/>
                <a:ea typeface="Aptos" panose="020B0004020202020204" pitchFamily="34" charset="0"/>
                <a:cs typeface="Calibri" panose="020F0502020204030204" pitchFamily="34" charset="0"/>
              </a:rPr>
              <a:t> LAG-3+ lymphocytes</a:t>
            </a:r>
          </a:p>
          <a:p>
            <a:endParaRPr lang="en-US" sz="2800" b="1" kern="100" dirty="0">
              <a:latin typeface="Calibri" panose="020F0502020204030204" pitchFamily="34" charset="0"/>
              <a:ea typeface="Aptos" panose="020B0004020202020204" pitchFamily="34" charset="0"/>
              <a:cs typeface="Calibri" panose="020F0502020204030204" pitchFamily="34" charset="0"/>
            </a:endParaRPr>
          </a:p>
          <a:p>
            <a:endParaRPr lang="en-US" sz="2800" kern="100" dirty="0">
              <a:effectLst/>
              <a:latin typeface="Calibri" panose="020F0502020204030204" pitchFamily="34" charset="0"/>
              <a:ea typeface="Aptos" panose="020B0004020202020204" pitchFamily="34" charset="0"/>
              <a:cs typeface="Calibri" panose="020F0502020204030204" pitchFamily="34" charset="0"/>
            </a:endParaRPr>
          </a:p>
          <a:p>
            <a:endParaRPr lang="en-US" sz="2800" b="1" kern="100" dirty="0">
              <a:effectLst/>
              <a:latin typeface="Calibri" panose="020F0502020204030204" pitchFamily="34" charset="0"/>
              <a:ea typeface="Aptos" panose="020B0004020202020204" pitchFamily="34" charset="0"/>
              <a:cs typeface="Calibri" panose="020F0502020204030204" pitchFamily="34" charset="0"/>
            </a:endParaRPr>
          </a:p>
          <a:p>
            <a:endParaRPr lang="en-US" sz="2800" b="1" kern="100" dirty="0">
              <a:latin typeface="Calibri" panose="020F0502020204030204" pitchFamily="34" charset="0"/>
              <a:ea typeface="Aptos" panose="020B0004020202020204" pitchFamily="34" charset="0"/>
              <a:cs typeface="Calibri" panose="020F0502020204030204" pitchFamily="34" charset="0"/>
            </a:endParaRPr>
          </a:p>
          <a:p>
            <a:endParaRPr lang="en-US" sz="2800" b="1" kern="100" dirty="0">
              <a:effectLst/>
              <a:latin typeface="Calibri" panose="020F0502020204030204" pitchFamily="34" charset="0"/>
              <a:ea typeface="Aptos" panose="020B0004020202020204" pitchFamily="34" charset="0"/>
              <a:cs typeface="Calibri" panose="020F0502020204030204" pitchFamily="34" charset="0"/>
            </a:endParaRPr>
          </a:p>
          <a:p>
            <a:endParaRPr lang="en-US" b="1" kern="100" dirty="0">
              <a:latin typeface="Calibri" panose="020F0502020204030204" pitchFamily="34" charset="0"/>
              <a:ea typeface="Aptos" panose="020B0004020202020204" pitchFamily="34" charset="0"/>
              <a:cs typeface="Calibri" panose="020F0502020204030204" pitchFamily="34" charset="0"/>
            </a:endParaRPr>
          </a:p>
          <a:p>
            <a:endParaRPr lang="en-US" sz="1800" b="1" kern="100" dirty="0">
              <a:effectLst/>
              <a:latin typeface="Calibri" panose="020F0502020204030204" pitchFamily="34" charset="0"/>
              <a:ea typeface="Aptos" panose="020B0004020202020204" pitchFamily="34" charset="0"/>
              <a:cs typeface="Calibri" panose="020F0502020204030204" pitchFamily="34" charset="0"/>
            </a:endParaRPr>
          </a:p>
          <a:p>
            <a:endParaRPr lang="en-US" b="1" kern="100" dirty="0">
              <a:latin typeface="Calibri" panose="020F0502020204030204" pitchFamily="34" charset="0"/>
              <a:ea typeface="Aptos" panose="020B0004020202020204" pitchFamily="34" charset="0"/>
              <a:cs typeface="Calibri" panose="020F0502020204030204" pitchFamily="34" charset="0"/>
            </a:endParaRPr>
          </a:p>
          <a:p>
            <a:endParaRPr lang="en-US" b="1" kern="100" dirty="0">
              <a:latin typeface="Calibri" panose="020F0502020204030204" pitchFamily="34" charset="0"/>
              <a:ea typeface="Aptos" panose="020B0004020202020204" pitchFamily="34" charset="0"/>
              <a:cs typeface="Calibri" panose="020F0502020204030204" pitchFamily="34" charset="0"/>
            </a:endParaRPr>
          </a:p>
          <a:p>
            <a:r>
              <a:rPr lang="en-US" sz="2400" b="1" kern="100" dirty="0">
                <a:effectLst/>
                <a:latin typeface="Calibri" panose="020F0502020204030204" pitchFamily="34" charset="0"/>
                <a:ea typeface="Aptos" panose="020B0004020202020204" pitchFamily="34" charset="0"/>
                <a:cs typeface="Calibri" panose="020F0502020204030204" pitchFamily="34" charset="0"/>
              </a:rPr>
              <a:t>Figure 3. Efficacy of combined anti-LAG and anti-PD-1 in patients with different levels of </a:t>
            </a:r>
            <a:r>
              <a:rPr lang="en-US" sz="2400" b="1" kern="100" dirty="0" err="1">
                <a:effectLst/>
                <a:latin typeface="Calibri" panose="020F0502020204030204" pitchFamily="34" charset="0"/>
                <a:ea typeface="Aptos" panose="020B0004020202020204" pitchFamily="34" charset="0"/>
                <a:cs typeface="Calibri" panose="020F0502020204030204" pitchFamily="34" charset="0"/>
              </a:rPr>
              <a:t>intratumoral</a:t>
            </a:r>
            <a:r>
              <a:rPr lang="en-US" sz="2400" b="1" kern="100" dirty="0">
                <a:effectLst/>
                <a:latin typeface="Calibri" panose="020F0502020204030204" pitchFamily="34" charset="0"/>
                <a:ea typeface="Aptos" panose="020B0004020202020204" pitchFamily="34" charset="0"/>
                <a:cs typeface="Calibri" panose="020F0502020204030204" pitchFamily="34" charset="0"/>
              </a:rPr>
              <a:t> LAG-3 positive lymphocytes</a:t>
            </a:r>
            <a:endParaRPr lang="en-US" sz="2400" kern="100" dirty="0">
              <a:effectLst/>
              <a:latin typeface="Calibri" panose="020F0502020204030204" pitchFamily="34" charset="0"/>
              <a:ea typeface="Aptos" panose="020B0004020202020204" pitchFamily="34" charset="0"/>
              <a:cs typeface="Calibri" panose="020F0502020204030204" pitchFamily="34" charset="0"/>
            </a:endParaRPr>
          </a:p>
          <a:p>
            <a:endParaRPr lang="en-US" sz="1800" b="1" kern="100" dirty="0">
              <a:effectLst/>
              <a:latin typeface="Times New Roman" panose="02020603050405020304" pitchFamily="18" charset="0"/>
              <a:ea typeface="Aptos" panose="020B0004020202020204" pitchFamily="34" charset="0"/>
              <a:cs typeface="Times New Roman" panose="02020603050405020304" pitchFamily="18" charset="0"/>
            </a:endParaRPr>
          </a:p>
          <a:p>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
        <p:nvSpPr>
          <p:cNvPr id="20" name="TextBox 19">
            <a:extLst>
              <a:ext uri="{FF2B5EF4-FFF2-40B4-BE49-F238E27FC236}">
                <a16:creationId xmlns:a16="http://schemas.microsoft.com/office/drawing/2014/main" id="{6BF99210-0AE0-35D0-B285-1D1CBFF7A530}"/>
              </a:ext>
            </a:extLst>
          </p:cNvPr>
          <p:cNvSpPr txBox="1"/>
          <p:nvPr/>
        </p:nvSpPr>
        <p:spPr>
          <a:xfrm>
            <a:off x="15836902" y="9519549"/>
            <a:ext cx="11692253" cy="3816429"/>
          </a:xfrm>
          <a:prstGeom prst="rect">
            <a:avLst/>
          </a:prstGeom>
          <a:noFill/>
        </p:spPr>
        <p:txBody>
          <a:bodyPr wrap="square" rtlCol="0">
            <a:spAutoFit/>
          </a:bodyPr>
          <a:lstStyle/>
          <a:p>
            <a:pPr marL="0" marR="0">
              <a:spcBef>
                <a:spcPts val="0"/>
              </a:spcBef>
              <a:spcAft>
                <a:spcPts val="0"/>
              </a:spcAft>
            </a:pPr>
            <a:r>
              <a:rPr lang="en-US" sz="2800" kern="100" dirty="0">
                <a:effectLst/>
                <a:latin typeface="Calibri" panose="020F0502020204030204" pitchFamily="34" charset="0"/>
                <a:ea typeface="Aptos" panose="020B0004020202020204" pitchFamily="34" charset="0"/>
                <a:cs typeface="Calibri" panose="020F0502020204030204" pitchFamily="34" charset="0"/>
              </a:rPr>
              <a:t>Published studies on patients with melanoma treated with anti-LAG-3 and anti-PD-1 therapy were collected from PubMed. Various combinations of key words in title or abstract for LAG-3, </a:t>
            </a:r>
            <a:r>
              <a:rPr lang="en-US" sz="2800" kern="100" dirty="0" err="1">
                <a:effectLst/>
                <a:latin typeface="Calibri" panose="020F0502020204030204" pitchFamily="34" charset="0"/>
                <a:ea typeface="Aptos" panose="020B0004020202020204" pitchFamily="34" charset="0"/>
                <a:cs typeface="Calibri" panose="020F0502020204030204" pitchFamily="34" charset="0"/>
              </a:rPr>
              <a:t>relatlimab</a:t>
            </a:r>
            <a:r>
              <a:rPr lang="en-US" sz="2800" kern="100" dirty="0">
                <a:effectLst/>
                <a:latin typeface="Calibri" panose="020F0502020204030204" pitchFamily="34" charset="0"/>
                <a:ea typeface="Aptos" panose="020B0004020202020204" pitchFamily="34" charset="0"/>
                <a:cs typeface="Calibri" panose="020F0502020204030204" pitchFamily="34" charset="0"/>
              </a:rPr>
              <a:t>, nivolumab, and melanoma were used. Only original studies with combined treatment of anti-LAG-3 and anti-PD-1 and associated clinical outcomes were used. Reviews, preclinical studies, case reports, and studies that lacked specific outcomes were excluded. Full texts of the included studies were reviewed. Odd ratio was calculated using findings from relevant publications. Meta-analysis was conducted using RevMan5. </a:t>
            </a:r>
          </a:p>
          <a:p>
            <a:endParaRPr lang="en-US" dirty="0"/>
          </a:p>
        </p:txBody>
      </p:sp>
      <p:pic>
        <p:nvPicPr>
          <p:cNvPr id="10" name="Picture 9" descr="A white rectangular box with black text&#10;&#10;Description automatically generated with medium confidence">
            <a:extLst>
              <a:ext uri="{FF2B5EF4-FFF2-40B4-BE49-F238E27FC236}">
                <a16:creationId xmlns:a16="http://schemas.microsoft.com/office/drawing/2014/main" id="{54325252-3002-F87D-DE58-170D7076917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735300" y="16559509"/>
            <a:ext cx="11789953" cy="3624977"/>
          </a:xfrm>
          <a:prstGeom prst="rect">
            <a:avLst/>
          </a:prstGeom>
        </p:spPr>
      </p:pic>
      <p:pic>
        <p:nvPicPr>
          <p:cNvPr id="11" name="Picture 10" descr="A screenshot of a graph&#10;&#10;Description automatically generated">
            <a:extLst>
              <a:ext uri="{FF2B5EF4-FFF2-40B4-BE49-F238E27FC236}">
                <a16:creationId xmlns:a16="http://schemas.microsoft.com/office/drawing/2014/main" id="{004B5094-8C80-31B6-22CC-7ECC7A52575F}"/>
              </a:ext>
            </a:extLst>
          </p:cNvPr>
          <p:cNvPicPr>
            <a:picLocks noChangeAspect="1"/>
          </p:cNvPicPr>
          <p:nvPr/>
        </p:nvPicPr>
        <p:blipFill>
          <a:blip r:embed="rId5"/>
          <a:stretch>
            <a:fillRect/>
          </a:stretch>
        </p:blipFill>
        <p:spPr>
          <a:xfrm>
            <a:off x="15836902" y="21706740"/>
            <a:ext cx="11532622" cy="2769543"/>
          </a:xfrm>
          <a:prstGeom prst="rect">
            <a:avLst/>
          </a:prstGeom>
        </p:spPr>
      </p:pic>
      <p:pic>
        <p:nvPicPr>
          <p:cNvPr id="12" name="Picture 11" descr="A screenshot of a graph&#10;&#10;Description automatically generated">
            <a:extLst>
              <a:ext uri="{FF2B5EF4-FFF2-40B4-BE49-F238E27FC236}">
                <a16:creationId xmlns:a16="http://schemas.microsoft.com/office/drawing/2014/main" id="{B0E6EC85-4CC3-B28E-58E4-2B0F8A1E85AF}"/>
              </a:ext>
            </a:extLst>
          </p:cNvPr>
          <p:cNvPicPr>
            <a:picLocks noChangeAspect="1"/>
          </p:cNvPicPr>
          <p:nvPr/>
        </p:nvPicPr>
        <p:blipFill>
          <a:blip r:embed="rId6"/>
          <a:stretch>
            <a:fillRect/>
          </a:stretch>
        </p:blipFill>
        <p:spPr>
          <a:xfrm>
            <a:off x="15735300" y="26542275"/>
            <a:ext cx="11789953" cy="3285438"/>
          </a:xfrm>
          <a:prstGeom prst="rect">
            <a:avLst/>
          </a:prstGeom>
        </p:spPr>
      </p:pic>
      <p:pic>
        <p:nvPicPr>
          <p:cNvPr id="15" name="Picture 14" descr="A qr code on a white background&#10;&#10;Description automatically generated">
            <a:extLst>
              <a:ext uri="{FF2B5EF4-FFF2-40B4-BE49-F238E27FC236}">
                <a16:creationId xmlns:a16="http://schemas.microsoft.com/office/drawing/2014/main" id="{EBFB1C15-ED66-4325-E416-AAB1B80D85C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3543636" y="27109379"/>
            <a:ext cx="4937760" cy="4916568"/>
          </a:xfrm>
          <a:prstGeom prst="rect">
            <a:avLst/>
          </a:prstGeom>
        </p:spPr>
      </p:pic>
      <p:pic>
        <p:nvPicPr>
          <p:cNvPr id="5" name="Picture 4" descr="A flowchart of a flowchart&#10;&#10;Description automatically generated">
            <a:extLst>
              <a:ext uri="{FF2B5EF4-FFF2-40B4-BE49-F238E27FC236}">
                <a16:creationId xmlns:a16="http://schemas.microsoft.com/office/drawing/2014/main" id="{62369C07-ACEF-AFB0-FF43-F3FB431B636D}"/>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1900483" y="9606776"/>
            <a:ext cx="7552230" cy="9173349"/>
          </a:xfrm>
          <a:prstGeom prst="rect">
            <a:avLst/>
          </a:prstGeom>
        </p:spPr>
      </p:pic>
    </p:spTree>
    <p:extLst>
      <p:ext uri="{BB962C8B-B14F-4D97-AF65-F5344CB8AC3E}">
        <p14:creationId xmlns:p14="http://schemas.microsoft.com/office/powerpoint/2010/main" val="18510504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263</TotalTime>
  <Words>800</Words>
  <Application>Microsoft Macintosh PowerPoint</Application>
  <PresentationFormat>Custom</PresentationFormat>
  <Paragraphs>69</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Aptos Display</vt: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Wang, Jun</dc:creator>
  <cp:lastModifiedBy>Thomas, Rachel</cp:lastModifiedBy>
  <cp:revision>12</cp:revision>
  <dcterms:created xsi:type="dcterms:W3CDTF">2024-03-25T13:24:15Z</dcterms:created>
  <dcterms:modified xsi:type="dcterms:W3CDTF">2024-04-03T00:00:06Z</dcterms:modified>
</cp:coreProperties>
</file>